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0" r:id="rId2"/>
    <p:sldId id="308" r:id="rId3"/>
    <p:sldId id="325" r:id="rId4"/>
    <p:sldId id="324" r:id="rId5"/>
    <p:sldId id="272" r:id="rId6"/>
    <p:sldId id="298" r:id="rId7"/>
    <p:sldId id="267" r:id="rId8"/>
    <p:sldId id="292" r:id="rId9"/>
    <p:sldId id="293" r:id="rId10"/>
    <p:sldId id="294" r:id="rId11"/>
    <p:sldId id="270" r:id="rId12"/>
    <p:sldId id="295" r:id="rId13"/>
    <p:sldId id="296" r:id="rId14"/>
    <p:sldId id="297" r:id="rId15"/>
    <p:sldId id="264" r:id="rId16"/>
    <p:sldId id="271" r:id="rId17"/>
    <p:sldId id="274" r:id="rId18"/>
    <p:sldId id="299" r:id="rId19"/>
    <p:sldId id="265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288" r:id="rId35"/>
    <p:sldId id="290" r:id="rId36"/>
    <p:sldId id="291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нездин Алексей Николаевич" initials="ГАН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082" autoAdjust="0"/>
    <p:restoredTop sz="94713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BD953-817F-4CB6-9B9F-D09B92652A84}" type="datetimeFigureOut">
              <a:rPr lang="ru-RU" smtClean="0"/>
              <a:pPr/>
              <a:t>11.10.2018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CBBD-D8B6-433D-875F-7FA16B70BD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F03BA-DA47-4380-A953-7E55B722758A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A6AF4C-A611-4C4A-8C70-6920B39AA50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02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A6AF4C-A611-4C4A-8C70-6920B39AA50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02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A6AF4C-A611-4C4A-8C70-6920B39AA50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02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A6AF4C-A611-4C4A-8C70-6920B39AA50E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02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A6AF4C-A611-4C4A-8C70-6920B39AA50E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02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28C0-AFD6-4708-9703-A6CCDDBC9328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E65D-0884-4811-B9B1-0129BFBDFC53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0F1A-479E-4A41-ACF5-767387949E75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D5F28-6CAB-41CE-A594-4A355F1EF960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B50-9C73-4065-A343-10FF44A0467D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4E2F-9C7A-4516-9A29-19EC13AF1F1F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5D1B-BF0A-4E67-90D3-026718141797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F13E-57CE-4851-9C12-8A6836155213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4C3E-C75B-4112-8E6D-B3483616D163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3E1-99AB-4D96-86D1-2E91C15EAFF9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D015-094C-465B-B59E-ACC205A6F606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EA07F-6513-4061-B8CB-A1908DE3D0F3}" type="datetime1">
              <a:rPr lang="ru-RU" smtClean="0"/>
              <a:t>11.10.2018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jpeg"/><Relationship Id="rId10" Type="http://schemas.openxmlformats.org/officeDocument/2006/relationships/image" Target="../media/image21.jpeg"/><Relationship Id="rId4" Type="http://schemas.openxmlformats.org/officeDocument/2006/relationships/image" Target="../media/image1.jpe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4.jpeg"/><Relationship Id="rId7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44.jpeg"/><Relationship Id="rId9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772816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Публичные обсуждения результатов правоприменительной  практики Управления Федеральной службы по ветеринарному  и фитосанитарному надзору по Республике Башкортостан и руководств по соблюдению обязательных требований при осуществлении государственного земельного надзора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за 9 месяцев 2018 года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5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3074" name="Picture 2" descr="D:\123\fsvps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7" y="1000107"/>
            <a:ext cx="8501226" cy="55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3"/>
          <a:stretch/>
        </p:blipFill>
        <p:spPr bwMode="auto">
          <a:xfrm>
            <a:off x="86354" y="3516980"/>
            <a:ext cx="412115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1124744"/>
            <a:ext cx="84249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Приказ </a:t>
            </a:r>
            <a:r>
              <a:rPr lang="ru-RU" sz="17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Россельхознадзора</a:t>
            </a: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от 18 сентября 2017 года № 908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«Об утверждении формы проверочного листа (списка контрольных вопросов), используемого должностными лицами территориальных органов Федеральной службы по ветеринарному и фитосанитарному надзору при проведении плановых проверок в рамках осуществления государственного земельного надзора»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0922" y="2924944"/>
            <a:ext cx="5359809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Проверочный лист (список контрольных вопросов) содержит 11 разделов, в которых имеется 26 вопросов с указанием реквизитов нормативных правовых актов, с указанием их структурных единиц, которыми установлены обязательные требования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767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5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1026" name="Picture 2" descr="D:\123\fsvps\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0462"/>
            <a:ext cx="8568952" cy="56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6084168" y="4149080"/>
            <a:ext cx="1008112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36296" y="4077072"/>
            <a:ext cx="1584176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5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2050" name="Picture 2" descr="D:\123\fsvps\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7"/>
            <a:ext cx="8678198" cy="554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720" y="3068960"/>
            <a:ext cx="496855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4247964" y="3501008"/>
            <a:ext cx="504056" cy="864096"/>
          </a:xfrm>
          <a:prstGeom prst="upArrow">
            <a:avLst/>
          </a:prstGeom>
          <a:solidFill>
            <a:srgbClr val="FF00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5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3075" name="Picture 3" descr="D:\123\fsvps\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9" y="1119010"/>
            <a:ext cx="8799844" cy="54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122650" y="2780928"/>
            <a:ext cx="5048379" cy="2592288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48000">
                <a:srgbClr val="00B0F0">
                  <a:lumMod val="79000"/>
                  <a:lumOff val="21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60840" y="301409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Программа </a:t>
            </a:r>
            <a:r>
              <a:rPr lang="ru-RU" sz="1400" dirty="0">
                <a:solidFill>
                  <a:srgbClr val="FF0000"/>
                </a:solidFill>
                <a:latin typeface="Arial Black" pitchFamily="34" charset="0"/>
              </a:rPr>
              <a:t>профилактических мероприятий, направленных на предупреждение нарушений обязательных требований при проведении мероприятий по государственному земельному надзору на 2018-2020 </a:t>
            </a:r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годы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(приказ </a:t>
            </a:r>
            <a:r>
              <a:rPr lang="ru-RU" sz="1400" dirty="0" err="1">
                <a:solidFill>
                  <a:srgbClr val="FF0000"/>
                </a:solidFill>
                <a:latin typeface="Arial Black" pitchFamily="34" charset="0"/>
              </a:rPr>
              <a:t>Россельхознадзора</a:t>
            </a:r>
            <a:r>
              <a:rPr lang="ru-RU" sz="1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1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от 13.07.2018 г. № 729)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653906" y="1806344"/>
            <a:ext cx="2175399" cy="1944216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>
                <a:solidFill>
                  <a:schemeClr val="tx1"/>
                </a:solidFill>
              </a:rPr>
              <a:t>В</a:t>
            </a:r>
            <a:r>
              <a:rPr lang="ru-RU" sz="1750" dirty="0" smtClean="0">
                <a:solidFill>
                  <a:schemeClr val="tx1"/>
                </a:solidFill>
              </a:rPr>
              <a:t> </a:t>
            </a:r>
            <a:r>
              <a:rPr lang="ru-RU" sz="1750" dirty="0">
                <a:solidFill>
                  <a:schemeClr val="tx1"/>
                </a:solidFill>
              </a:rPr>
              <a:t>районных газетах опубликовано </a:t>
            </a:r>
            <a:r>
              <a:rPr lang="ru-RU" sz="1750" b="1" dirty="0">
                <a:solidFill>
                  <a:schemeClr val="tx1"/>
                </a:solidFill>
              </a:rPr>
              <a:t>46 </a:t>
            </a:r>
            <a:r>
              <a:rPr lang="ru-RU" sz="1750" dirty="0">
                <a:solidFill>
                  <a:schemeClr val="tx1"/>
                </a:solidFill>
              </a:rPr>
              <a:t>материалов</a:t>
            </a:r>
          </a:p>
        </p:txBody>
      </p:sp>
      <p:sp>
        <p:nvSpPr>
          <p:cNvPr id="24" name="Блок-схема: узел 23"/>
          <p:cNvSpPr/>
          <p:nvPr/>
        </p:nvSpPr>
        <p:spPr>
          <a:xfrm>
            <a:off x="6485327" y="4218029"/>
            <a:ext cx="2175399" cy="1944216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50" dirty="0" smtClean="0">
                <a:solidFill>
                  <a:prstClr val="black"/>
                </a:solidFill>
              </a:rPr>
              <a:t>Даны разъяснения (консультации)</a:t>
            </a:r>
            <a:r>
              <a:rPr lang="ru-RU" sz="1650" b="1" dirty="0" smtClean="0">
                <a:solidFill>
                  <a:prstClr val="black"/>
                </a:solidFill>
              </a:rPr>
              <a:t>21 </a:t>
            </a:r>
            <a:r>
              <a:rPr lang="ru-RU" sz="1650" dirty="0" smtClean="0">
                <a:solidFill>
                  <a:prstClr val="black"/>
                </a:solidFill>
              </a:rPr>
              <a:t>гражданину</a:t>
            </a:r>
            <a:endParaRPr lang="ru-RU" sz="1650" dirty="0">
              <a:solidFill>
                <a:prstClr val="black"/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371069" y="4107661"/>
            <a:ext cx="2458236" cy="2054583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500" dirty="0" smtClean="0">
                <a:solidFill>
                  <a:prstClr val="black"/>
                </a:solidFill>
              </a:rPr>
              <a:t>Принято участие в </a:t>
            </a:r>
            <a:r>
              <a:rPr lang="ru-RU" sz="1500" b="1" dirty="0" smtClean="0">
                <a:solidFill>
                  <a:prstClr val="black"/>
                </a:solidFill>
              </a:rPr>
              <a:t>28 </a:t>
            </a:r>
            <a:r>
              <a:rPr lang="ru-RU" sz="1500" dirty="0" smtClean="0">
                <a:solidFill>
                  <a:prstClr val="black"/>
                </a:solidFill>
              </a:rPr>
              <a:t>совещаниях (форумах) с представителями бизнес-сообществ, хозяйствующими субъектами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26" name="Блок-схема: узел 25"/>
          <p:cNvSpPr/>
          <p:nvPr/>
        </p:nvSpPr>
        <p:spPr>
          <a:xfrm>
            <a:off x="6300192" y="1808820"/>
            <a:ext cx="2175399" cy="1944216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50" dirty="0">
                <a:solidFill>
                  <a:prstClr val="black"/>
                </a:solidFill>
              </a:rPr>
              <a:t>Н</a:t>
            </a:r>
            <a:r>
              <a:rPr lang="ru-RU" sz="1650" dirty="0" smtClean="0">
                <a:solidFill>
                  <a:prstClr val="black"/>
                </a:solidFill>
              </a:rPr>
              <a:t>а сайте Управления размещено </a:t>
            </a:r>
            <a:r>
              <a:rPr lang="ru-RU" sz="1650" b="1" dirty="0" smtClean="0">
                <a:solidFill>
                  <a:prstClr val="black"/>
                </a:solidFill>
              </a:rPr>
              <a:t>122 </a:t>
            </a:r>
            <a:r>
              <a:rPr lang="ru-RU" sz="1650" dirty="0" smtClean="0">
                <a:solidFill>
                  <a:prstClr val="black"/>
                </a:solidFill>
              </a:rPr>
              <a:t>сообщения</a:t>
            </a:r>
            <a:endParaRPr lang="ru-RU" sz="1650" dirty="0">
              <a:solidFill>
                <a:prstClr val="black"/>
              </a:solidFill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3504369" y="1081605"/>
            <a:ext cx="2175399" cy="1944216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50" dirty="0">
                <a:solidFill>
                  <a:prstClr val="black"/>
                </a:solidFill>
              </a:rPr>
              <a:t>Н</a:t>
            </a:r>
            <a:r>
              <a:rPr lang="ru-RU" sz="1650" dirty="0" smtClean="0">
                <a:solidFill>
                  <a:prstClr val="black"/>
                </a:solidFill>
              </a:rPr>
              <a:t>а сайте Службы размещено </a:t>
            </a:r>
            <a:r>
              <a:rPr lang="ru-RU" sz="1650" b="1" dirty="0" smtClean="0">
                <a:solidFill>
                  <a:prstClr val="black"/>
                </a:solidFill>
              </a:rPr>
              <a:t>5 </a:t>
            </a:r>
            <a:r>
              <a:rPr lang="ru-RU" sz="1650" dirty="0" smtClean="0">
                <a:solidFill>
                  <a:prstClr val="black"/>
                </a:solidFill>
              </a:rPr>
              <a:t>сообщений</a:t>
            </a:r>
          </a:p>
        </p:txBody>
      </p:sp>
      <p:sp>
        <p:nvSpPr>
          <p:cNvPr id="28" name="Блок-схема: узел 27"/>
          <p:cNvSpPr/>
          <p:nvPr/>
        </p:nvSpPr>
        <p:spPr>
          <a:xfrm>
            <a:off x="3563888" y="4808659"/>
            <a:ext cx="2376263" cy="1944216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/>
                <a:ea typeface="Calibri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Arial"/>
                <a:ea typeface="Calibri"/>
              </a:rPr>
              <a:t>ыдано </a:t>
            </a:r>
            <a:r>
              <a:rPr lang="ru-RU" sz="1400" b="1" dirty="0" smtClean="0">
                <a:solidFill>
                  <a:schemeClr val="tx1"/>
                </a:solidFill>
                <a:latin typeface="Arial"/>
                <a:ea typeface="Calibri"/>
              </a:rPr>
              <a:t>68</a:t>
            </a:r>
            <a:r>
              <a:rPr lang="ru-RU" sz="1400" dirty="0" smtClean="0">
                <a:solidFill>
                  <a:schemeClr val="tx1"/>
                </a:solidFill>
                <a:latin typeface="Arial"/>
                <a:ea typeface="Calibri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/>
                <a:ea typeface="Calibri"/>
              </a:rPr>
              <a:t>предостережений о недопустимости нарушения обязательных требований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1124744"/>
            <a:ext cx="84249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Федеральный закон от 26 декабря 2008 г. № 294-ФЗ 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«О защите прав юридических лиц и индивидуальных предпринимателей при осуществлении государственного контроля (надзора) и муниципального надзора» (часть 1 статьи 26.1)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01616"/>
            <a:ext cx="410505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1936" y="2273228"/>
            <a:ext cx="61024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Особенности организации и проведения в 2016 - 2018 годах плановых проверок при осуществлении государственного контроля (надзора) и муниципального контроля в отношении субъектов малого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892577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043608" y="1196752"/>
            <a:ext cx="7564622" cy="483535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Сравнительный анализ выявленных нарушений </a:t>
            </a:r>
            <a:br>
              <a:rPr lang="ru-RU" sz="1800" b="1" dirty="0" smtClean="0"/>
            </a:br>
            <a:r>
              <a:rPr lang="ru-RU" sz="1800" b="1" dirty="0" smtClean="0"/>
              <a:t>за 9 месяцев 2018 и 9 месяцев 2017 годов</a:t>
            </a:r>
            <a:br>
              <a:rPr lang="ru-RU" sz="1800" b="1" dirty="0" smtClean="0"/>
            </a:br>
            <a:endParaRPr lang="ru-RU" sz="18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39092"/>
              </p:ext>
            </p:extLst>
          </p:nvPr>
        </p:nvGraphicFramePr>
        <p:xfrm>
          <a:off x="371671" y="1628801"/>
          <a:ext cx="8525043" cy="4976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9289"/>
                <a:gridCol w="1997213"/>
                <a:gridCol w="2068541"/>
              </a:tblGrid>
              <a:tr h="93610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9 месяцев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 года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 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9 месяцев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2017 года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061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Установлено правонарушений всего, шт.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266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316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1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Всего выявлено нарушений на площади, </a:t>
                      </a:r>
                      <a:r>
                        <a:rPr lang="ru-RU" sz="1800" dirty="0" smtClean="0">
                          <a:effectLst/>
                        </a:rPr>
                        <a:t>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20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803,51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25001,478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136">
                <a:tc>
                  <a:txBody>
                    <a:bodyPr/>
                    <a:lstStyle/>
                    <a:p>
                      <a:r>
                        <a:rPr lang="ru-RU" dirty="0" smtClean="0"/>
                        <a:t>Выдано предписаний об устранении выявленных нарушений, шт.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233</a:t>
                      </a:r>
                      <a:endParaRPr lang="ru-RU" b="1" dirty="0"/>
                    </a:p>
                  </a:txBody>
                  <a:tcPr/>
                </a:tc>
              </a:tr>
              <a:tr h="5061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Выдано представлений об устранении причин и условий, способствовавших</a:t>
                      </a:r>
                      <a:r>
                        <a:rPr lang="ru-RU" sz="1400" baseline="0" dirty="0" smtClean="0"/>
                        <a:t> совершению административных правонарушений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23</a:t>
                      </a:r>
                      <a:endParaRPr lang="ru-RU" b="1" dirty="0"/>
                    </a:p>
                  </a:txBody>
                  <a:tcPr/>
                </a:tc>
              </a:tr>
              <a:tr h="506136">
                <a:tc>
                  <a:txBody>
                    <a:bodyPr/>
                    <a:lstStyle/>
                    <a:p>
                      <a:r>
                        <a:rPr lang="ru-RU" dirty="0" smtClean="0"/>
                        <a:t>Вынесено</a:t>
                      </a:r>
                      <a:r>
                        <a:rPr lang="ru-RU" baseline="0" dirty="0" smtClean="0"/>
                        <a:t> постановлений о привлечении к административной ответственности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210</a:t>
                      </a:r>
                      <a:endParaRPr lang="ru-RU" b="1" dirty="0"/>
                    </a:p>
                  </a:txBody>
                  <a:tcPr/>
                </a:tc>
              </a:tr>
              <a:tr h="506136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Наложено</a:t>
                      </a:r>
                      <a:r>
                        <a:rPr lang="ru-RU" baseline="0" dirty="0" smtClean="0"/>
                        <a:t> административных штрафов на сумму,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2784,5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3185,5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7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1027" name="Picture 3" descr="\\R03\обмен\Фото с Phantom 4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30" y="1129502"/>
            <a:ext cx="4294955" cy="25497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R03\обмен\Фото с Phantom 4\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933056"/>
            <a:ext cx="4213702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R03\обмен\Фото с Phantom 4\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7" y="1129502"/>
            <a:ext cx="4291677" cy="25497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R03\обмен\Фото с Phantom 4\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8405"/>
            <a:ext cx="4286247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lowyat.net/wp-content/uploads/2016/03/DJI-Phamton-Sid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78" y="2708920"/>
            <a:ext cx="2559556" cy="17063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3668798" y="5214950"/>
            <a:ext cx="2214578" cy="71438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66,6 %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910" y="5214950"/>
            <a:ext cx="2214578" cy="71438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%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071670" y="1000108"/>
            <a:ext cx="5143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Судебная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практика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42910" y="14285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7224" y="1357298"/>
            <a:ext cx="7786742" cy="571504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Вынесено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156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постановлений о привлечении к административной ответственности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7224" y="2214554"/>
            <a:ext cx="7786742" cy="571504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Обжаловано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постановлений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10,89%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3857620" y="1785926"/>
            <a:ext cx="1643074" cy="42862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6429388" y="2786058"/>
            <a:ext cx="2500330" cy="857256"/>
          </a:xfrm>
          <a:prstGeom prst="downArrow">
            <a:avLst>
              <a:gd name="adj1" fmla="val 50000"/>
              <a:gd name="adj2" fmla="val 36361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Физическими лицами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00034" y="2786058"/>
            <a:ext cx="2500330" cy="857256"/>
          </a:xfrm>
          <a:prstGeom prst="downArrow">
            <a:avLst>
              <a:gd name="adj1" fmla="val 50000"/>
              <a:gd name="adj2" fmla="val 36361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Юридическими лицами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428992" y="2786058"/>
            <a:ext cx="2643206" cy="857256"/>
          </a:xfrm>
          <a:prstGeom prst="downArrow">
            <a:avLst>
              <a:gd name="adj1" fmla="val 50000"/>
              <a:gd name="adj2" fmla="val 36361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Должностными лицами</a:t>
            </a:r>
          </a:p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8596" y="3714752"/>
            <a:ext cx="2714644" cy="150019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жалобы приняты судами к рассмотрению в упрощенном порядке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57554" y="3643314"/>
            <a:ext cx="2714644" cy="157163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жалоба оставлена без удовлетворения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жалоба удовлетворена (Управлением готовится обжалование судебного решения)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жалобе снижен штраф</a:t>
            </a:r>
          </a:p>
          <a:p>
            <a:pPr algn="just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86512" y="3643314"/>
            <a:ext cx="2714644" cy="150019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жалоб оставлены без удовлетворения 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жалобы оставлены без рассмотрения в виду их отзыва заявителями в ходе судебного разбирательства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72264" y="5143512"/>
            <a:ext cx="2214578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100 %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5786" y="6000768"/>
            <a:ext cx="7929618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70,5 %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решений по жалобам вынесено в пользу Управления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77281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9482" y="1986751"/>
            <a:ext cx="7698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уководитель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Управления Федеральной службы по ветеринарному и фитосанитарному надзору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Республике Башкортостан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ПЕТРОВ ЮРИЙ АЛЕКСЕЕВИЧ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905818" y="4725143"/>
            <a:ext cx="5184576" cy="936104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е </a:t>
            </a:r>
            <a:r>
              <a:rPr lang="ru-RU" dirty="0"/>
              <a:t>допускать добычу общераспространенных полезных ископаемых без оформления разрешительной документации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682" y="2307458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/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1172572"/>
            <a:ext cx="5184576" cy="139233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И</a:t>
            </a:r>
            <a:r>
              <a:rPr lang="ru-RU" sz="1600" dirty="0" smtClean="0"/>
              <a:t>спользовать </a:t>
            </a:r>
            <a:r>
              <a:rPr lang="ru-RU" sz="1600" dirty="0"/>
              <a:t>земельный участок сельскохозяйственного назначения для ведения сельскохозяйственного производства или иной деятельности, связанной с сельскохозяйственным производством, в соответствии с установленным видом разрешенного </a:t>
            </a:r>
            <a:r>
              <a:rPr lang="ru-RU" sz="1600" dirty="0" smtClean="0"/>
              <a:t>использования</a:t>
            </a:r>
            <a:endParaRPr lang="ru-RU" sz="16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854543" y="2924944"/>
            <a:ext cx="5184576" cy="72008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Н</a:t>
            </a:r>
            <a:r>
              <a:rPr lang="ru-RU" sz="1600" dirty="0" smtClean="0"/>
              <a:t>е </a:t>
            </a:r>
            <a:r>
              <a:rPr lang="ru-RU" sz="1600" dirty="0"/>
              <a:t>допускать зарастание земельных участков сорной и древесно-кустарниковой растительностью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07504" y="3789040"/>
            <a:ext cx="5184576" cy="72008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облюдать </a:t>
            </a:r>
            <a:r>
              <a:rPr lang="ru-RU" dirty="0"/>
              <a:t>регламенты по применению пестицидов и </a:t>
            </a:r>
            <a:r>
              <a:rPr lang="ru-RU" dirty="0" err="1"/>
              <a:t>агрохимикатов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50234" y="5805264"/>
            <a:ext cx="5184576" cy="72008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е </a:t>
            </a:r>
            <a:r>
              <a:rPr lang="ru-RU" dirty="0"/>
              <a:t>размещать на земельных участках отходы производства и потребления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8" name="Picture 4" descr="http://mcx.ru/upload/iblock/e3c/e3c842f78f74edf3f6b748878a3b0a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111243"/>
            <a:ext cx="3565596" cy="1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.yroom.ru/news/400/380f794d143cb6d212c09f8de2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09" y="2590298"/>
            <a:ext cx="2763326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farminguk.com/images/News/44449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69" y="3509075"/>
            <a:ext cx="3135292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orenburg-time.ru/www/news/2013/8/2913395401628216_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1" y="4456469"/>
            <a:ext cx="3385541" cy="14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fsvps.ru/fsvps-docs/ru/news/files/18278/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9" y="5589240"/>
            <a:ext cx="2232248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286351" y="1700808"/>
            <a:ext cx="1497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3707904" y="3054613"/>
            <a:ext cx="146639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27741"/>
            <a:ext cx="1825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лево 13"/>
          <p:cNvSpPr/>
          <p:nvPr/>
        </p:nvSpPr>
        <p:spPr>
          <a:xfrm>
            <a:off x="3707904" y="5013176"/>
            <a:ext cx="19791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334809" y="5929922"/>
            <a:ext cx="1685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5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Федеральной службы по ветеринарному и фитосанитарному надзору по Республике Башкортостан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</a:b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16416" y="116632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2" y="1196752"/>
            <a:ext cx="8784976" cy="84414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Управлением за 9 месяцев 2018 года установлены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72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несанкционированные свалки ТБО на землях сельскохозяйственного назначения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5" descr="IMG_31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32856"/>
            <a:ext cx="4176464" cy="2088232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5" name="Picture 9" descr="IMG_31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132856"/>
            <a:ext cx="4248472" cy="2088232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6" name="Picture 2" descr="D:\Сохранение Алексей\Алексей\Фото, видео\Демский сельсов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81128"/>
            <a:ext cx="4176464" cy="201622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</p:pic>
      <p:pic>
        <p:nvPicPr>
          <p:cNvPr id="17" name="Picture 8" descr="IMG_31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52311" y="4581128"/>
            <a:ext cx="4248472" cy="2016224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16684" y="4119463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результате профилактических и административных мер,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принятых Управлением в текущем году ликвидировано 50 несанкционированных свалок на площади 12,38 га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12" name="Рисунок 11" descr="RF2_0.t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905683"/>
            <a:ext cx="9144000" cy="142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2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47402" y="1052736"/>
            <a:ext cx="8606156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Постановление Правительства Российской Федерации  от 12 ноября 2016 года № 1156</a:t>
            </a:r>
          </a:p>
          <a:p>
            <a:pPr algn="ctr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«Об обращении с твердыми коммунальными отходами…»</a:t>
            </a:r>
          </a:p>
          <a:p>
            <a:pPr algn="ctr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(в редакции постановления от Правительства РФ от 15.09.2018 г. № 1094)	</a:t>
            </a:r>
          </a:p>
          <a:p>
            <a:pPr algn="ctr"/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84934" y="3178733"/>
            <a:ext cx="2160240" cy="10081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Региональный оператор в области обращения с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96336" y="2269865"/>
            <a:ext cx="1357222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Оператор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8025" y="2260850"/>
            <a:ext cx="2362496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Сбор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96335" y="2833552"/>
            <a:ext cx="1357223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Оператор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96334" y="3476521"/>
            <a:ext cx="1357223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Оператор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96336" y="4057688"/>
            <a:ext cx="135362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Оператор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15160" y="4633084"/>
            <a:ext cx="1357224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Оператор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33986" y="5214799"/>
            <a:ext cx="1319572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Оператор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88025" y="2841936"/>
            <a:ext cx="2362496" cy="423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Транспортировка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88025" y="3422317"/>
            <a:ext cx="2362496" cy="48625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Обработка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88025" y="4010607"/>
            <a:ext cx="2362496" cy="4675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Утилизация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88025" y="4605753"/>
            <a:ext cx="2362496" cy="4575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Обезвреживание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88025" y="5186316"/>
            <a:ext cx="2383680" cy="4605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Захоронение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35148" y="4770389"/>
            <a:ext cx="1621414" cy="5793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Собственник ТКО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4023711" y="2519369"/>
            <a:ext cx="764314" cy="1146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21" idx="1"/>
          </p:cNvCxnSpPr>
          <p:nvPr/>
        </p:nvCxnSpPr>
        <p:spPr>
          <a:xfrm flipV="1">
            <a:off x="4023711" y="3053768"/>
            <a:ext cx="764314" cy="638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023711" y="3710398"/>
            <a:ext cx="76431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24" idx="1"/>
          </p:cNvCxnSpPr>
          <p:nvPr/>
        </p:nvCxnSpPr>
        <p:spPr>
          <a:xfrm>
            <a:off x="4023711" y="3692545"/>
            <a:ext cx="764314" cy="551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4023711" y="3710398"/>
            <a:ext cx="764314" cy="1111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4023711" y="3710398"/>
            <a:ext cx="764314" cy="1720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7171705" y="2476874"/>
            <a:ext cx="4246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7171705" y="3049576"/>
            <a:ext cx="424629" cy="41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7171705" y="3682789"/>
            <a:ext cx="4246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7171705" y="4266087"/>
            <a:ext cx="4246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7171705" y="4821777"/>
            <a:ext cx="424629" cy="127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endCxn id="20" idx="1"/>
          </p:cNvCxnSpPr>
          <p:nvPr/>
        </p:nvCxnSpPr>
        <p:spPr>
          <a:xfrm>
            <a:off x="7171705" y="5430823"/>
            <a:ext cx="46228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34" idx="0"/>
          </p:cNvCxnSpPr>
          <p:nvPr/>
        </p:nvCxnSpPr>
        <p:spPr>
          <a:xfrm flipH="1">
            <a:off x="1345855" y="4244373"/>
            <a:ext cx="1569961" cy="5260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kineshemec.ru/files/images/news/2017/07/06/9359_o480186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76874"/>
            <a:ext cx="1619673" cy="13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347402" y="5805264"/>
            <a:ext cx="8606156" cy="7869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Региональный оператор как юридическое лицо, которое обязано заключить договор на оказание услуг по обращению с ТКО с собственниками отходов, которые образуются и места сбора которых находятся в зоне его деятельности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10" name="Содержимое 11"/>
          <p:cNvSpPr txBox="1">
            <a:spLocks/>
          </p:cNvSpPr>
          <p:nvPr/>
        </p:nvSpPr>
        <p:spPr>
          <a:xfrm>
            <a:off x="528638" y="1146425"/>
            <a:ext cx="8229600" cy="57606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6">
                <a:shade val="9000"/>
                <a:satMod val="105000"/>
                <a:alpha val="48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Объективная сторона состава административного правонарушения, предусмотренного ч. 2 ст. 8.6 КоАП РФ</a:t>
            </a:r>
          </a:p>
          <a:p>
            <a:pPr algn="ctr">
              <a:buFont typeface="Arial" pitchFamily="34" charset="0"/>
              <a:buNone/>
            </a:pPr>
            <a:endParaRPr lang="ru-RU" b="1" dirty="0" smtClean="0"/>
          </a:p>
          <a:p>
            <a:pPr algn="ctr">
              <a:buFont typeface="Arial" pitchFamily="34" charset="0"/>
              <a:buNone/>
            </a:pPr>
            <a:endParaRPr lang="ru-RU" sz="1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39952" y="1816152"/>
            <a:ext cx="4824536" cy="12241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</a:t>
            </a:r>
            <a:r>
              <a:rPr lang="ru-RU" b="1" dirty="0" smtClean="0"/>
              <a:t>агрязнения плодородного слоя </a:t>
            </a:r>
          </a:p>
          <a:p>
            <a:pPr algn="ctr"/>
            <a:r>
              <a:rPr lang="ru-RU" b="1" dirty="0" smtClean="0"/>
              <a:t>почвы нефтепродуктами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282" y="3276657"/>
            <a:ext cx="5112568" cy="115212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</a:t>
            </a:r>
            <a:r>
              <a:rPr lang="ru-RU" b="1" dirty="0" smtClean="0"/>
              <a:t>агрязнение  почвы  отходами производства и потребления (тяжелыми металлами, нитратами и др.)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39952" y="4653136"/>
            <a:ext cx="4824536" cy="201622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Перемешивание плодородного слоя почвы с минеральным грунтом (глиной), а также его перекрытие  ОПИ, строительными материалами и другим опасными для здоровья людей и окружающей среды веществами</a:t>
            </a:r>
            <a:endParaRPr lang="ru-RU" dirty="0"/>
          </a:p>
        </p:txBody>
      </p:sp>
      <p:pic>
        <p:nvPicPr>
          <p:cNvPr id="15" name="Picture 2" descr="http://delogazeta.ru/up/news/2011/2011-6-30-neftpo4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915" y="1834458"/>
            <a:ext cx="3528392" cy="1368152"/>
          </a:xfrm>
          <a:prstGeom prst="rect">
            <a:avLst/>
          </a:prstGeom>
          <a:noFill/>
        </p:spPr>
      </p:pic>
      <p:pic>
        <p:nvPicPr>
          <p:cNvPr id="17" name="Picture 6" descr="http://www.rsn-msk.ru/files/news/news_13770714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653136"/>
            <a:ext cx="3816424" cy="2016224"/>
          </a:xfrm>
          <a:prstGeom prst="rect">
            <a:avLst/>
          </a:prstGeom>
          <a:noFill/>
        </p:spPr>
      </p:pic>
      <p:pic>
        <p:nvPicPr>
          <p:cNvPr id="4098" name="Picture 2" descr="https://static.gazeta.ua/img/cache/preview/411/411634_w_300.jpg?v=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130929"/>
            <a:ext cx="3250134" cy="144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72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68905" y="1268760"/>
            <a:ext cx="860619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/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Постановление </a:t>
            </a:r>
            <a:r>
              <a:rPr lang="ru-RU" sz="2200" b="1" dirty="0">
                <a:solidFill>
                  <a:srgbClr val="FFFF00"/>
                </a:solidFill>
              </a:rPr>
              <a:t>Правительства </a:t>
            </a:r>
            <a:r>
              <a:rPr lang="ru-RU" sz="2200" b="1" dirty="0" smtClean="0">
                <a:solidFill>
                  <a:srgbClr val="FFFF00"/>
                </a:solidFill>
              </a:rPr>
              <a:t>Российской Федерации</a:t>
            </a:r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 </a:t>
            </a:r>
            <a:r>
              <a:rPr lang="ru-RU" sz="2200" b="1" dirty="0">
                <a:solidFill>
                  <a:srgbClr val="FFFF00"/>
                </a:solidFill>
              </a:rPr>
              <a:t>от </a:t>
            </a:r>
            <a:r>
              <a:rPr lang="ru-RU" sz="2200" b="1" dirty="0" smtClean="0">
                <a:solidFill>
                  <a:srgbClr val="FFFF00"/>
                </a:solidFill>
              </a:rPr>
              <a:t>10 июля 2018 года </a:t>
            </a:r>
            <a:r>
              <a:rPr lang="ru-RU" sz="2200" b="1" dirty="0">
                <a:solidFill>
                  <a:srgbClr val="FFFF00"/>
                </a:solidFill>
              </a:rPr>
              <a:t>№</a:t>
            </a:r>
            <a:r>
              <a:rPr lang="ru-RU" sz="2200" b="1" dirty="0" smtClean="0">
                <a:solidFill>
                  <a:srgbClr val="FFFF00"/>
                </a:solidFill>
              </a:rPr>
              <a:t> </a:t>
            </a:r>
            <a:r>
              <a:rPr lang="ru-RU" sz="2200" b="1" dirty="0">
                <a:solidFill>
                  <a:srgbClr val="FFFF00"/>
                </a:solidFill>
              </a:rPr>
              <a:t>800</a:t>
            </a:r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«О </a:t>
            </a:r>
            <a:r>
              <a:rPr lang="ru-RU" sz="2200" b="1" dirty="0">
                <a:solidFill>
                  <a:srgbClr val="FFFF00"/>
                </a:solidFill>
              </a:rPr>
              <a:t>проведении рекультивации и консервации </a:t>
            </a:r>
            <a:r>
              <a:rPr lang="ru-RU" sz="2200" b="1" dirty="0" smtClean="0">
                <a:solidFill>
                  <a:srgbClr val="FFFF00"/>
                </a:solidFill>
              </a:rPr>
              <a:t>земель»</a:t>
            </a:r>
            <a:endParaRPr lang="ru-RU" sz="2200" b="1" dirty="0">
              <a:solidFill>
                <a:srgbClr val="FFFF00"/>
              </a:solidFill>
            </a:endParaRPr>
          </a:p>
          <a:p>
            <a:pPr algn="ctr"/>
            <a:r>
              <a:rPr lang="ru-RU" sz="2200" b="1" dirty="0">
                <a:solidFill>
                  <a:srgbClr val="FFFF00"/>
                </a:solidFill>
              </a:rPr>
              <a:t>(</a:t>
            </a:r>
            <a:r>
              <a:rPr lang="ru-RU" sz="2200" b="1" dirty="0" smtClean="0">
                <a:solidFill>
                  <a:srgbClr val="FFFF00"/>
                </a:solidFill>
              </a:rPr>
              <a:t>«Правила </a:t>
            </a:r>
            <a:r>
              <a:rPr lang="ru-RU" sz="2200" b="1" dirty="0">
                <a:solidFill>
                  <a:srgbClr val="FFFF00"/>
                </a:solidFill>
              </a:rPr>
              <a:t>проведения рекультивации и консервации </a:t>
            </a:r>
            <a:r>
              <a:rPr lang="ru-RU" sz="2200" b="1" dirty="0" smtClean="0">
                <a:solidFill>
                  <a:srgbClr val="FFFF00"/>
                </a:solidFill>
              </a:rPr>
              <a:t>земель»)</a:t>
            </a:r>
            <a:endParaRPr lang="ru-RU" sz="2200" b="1" dirty="0">
              <a:solidFill>
                <a:srgbClr val="FFFF00"/>
              </a:solidFill>
            </a:endParaRPr>
          </a:p>
          <a:p>
            <a:pPr algn="ctr"/>
            <a:endParaRPr lang="ru-RU" sz="2200" b="1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395536" y="3212976"/>
            <a:ext cx="3600400" cy="309634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Постановление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Правительства РФ от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23.02.1994 г.  №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140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рекультивации земель, снятии, сохранении и рациональном использовании плодородного слоя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почвы»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5115004" y="3212976"/>
            <a:ext cx="3600400" cy="309634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3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Постановление </a:t>
            </a:r>
            <a:r>
              <a: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Правительства РФ </a:t>
            </a:r>
            <a:endParaRPr lang="ru-RU" sz="13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3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05.08.1992 г.  </a:t>
            </a:r>
            <a:r>
              <a: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555</a:t>
            </a:r>
          </a:p>
          <a:p>
            <a:pPr algn="ctr"/>
            <a:r>
              <a:rPr lang="ru-RU" sz="13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«Об </a:t>
            </a:r>
            <a:r>
              <a: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утверждении Положения о порядке консервации деградированных сельскохозяйственных угодий и земель, загрязненных токсичными промышленными отходами и радиоактивными </a:t>
            </a:r>
            <a:r>
              <a:rPr lang="ru-RU" sz="13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веществами»</a:t>
            </a:r>
            <a:endParaRPr lang="ru-RU" sz="13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350" dirty="0"/>
          </a:p>
        </p:txBody>
      </p:sp>
      <p:pic>
        <p:nvPicPr>
          <p:cNvPr id="15" name="Picture 4" descr="http://media.lpgenerator.ru/images/184086/cros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212976"/>
            <a:ext cx="360040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http://media.lpgenerator.ru/images/184086/cros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5004" y="3212976"/>
            <a:ext cx="3600400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20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38342" y="1124744"/>
            <a:ext cx="807706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Правилами </a:t>
            </a:r>
            <a:r>
              <a:rPr lang="ru-RU" b="1" dirty="0">
                <a:solidFill>
                  <a:srgbClr val="FFFF00"/>
                </a:solidFill>
              </a:rPr>
              <a:t>проведения рекультивации и консервации </a:t>
            </a:r>
            <a:r>
              <a:rPr lang="ru-RU" b="1" dirty="0" smtClean="0">
                <a:solidFill>
                  <a:srgbClr val="FFFF00"/>
                </a:solidFill>
              </a:rPr>
              <a:t>земель устанавливается</a:t>
            </a:r>
            <a:endParaRPr lang="ru-RU" b="1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331640" y="2492896"/>
            <a:ext cx="7488832" cy="5760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Порядок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определения лица, ответственного за разработку проекта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571472" y="1772816"/>
            <a:ext cx="7522812" cy="720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орядок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разработки, согласования и утверждения проекта рекультивации земель и консервации земель, требования к его содержанию</a:t>
            </a: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571472" y="3068960"/>
            <a:ext cx="7522812" cy="7920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ели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результаты проведения рекультивации земель и 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земельных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участков</a:t>
            </a: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1342353" y="3767772"/>
            <a:ext cx="7478119" cy="7920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еречень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земель и земельных участков, в отношении которых проведение рекультивации или консервации является обязательной</a:t>
            </a: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561882" y="4525531"/>
            <a:ext cx="7532402" cy="86409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еречень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технических и биологических мероприятий по рекультивации и консервации земель, порядок их осуществления</a:t>
            </a:r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561881" y="6021288"/>
            <a:ext cx="7546901" cy="720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орядок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завершения работ по рекультивации земель, 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консервации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земель</a:t>
            </a:r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1372019" y="5301208"/>
            <a:ext cx="7448453" cy="720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Сроки </a:t>
            </a:r>
            <a:r>
              <a:rPr lang="ru-RU" sz="17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проведения работ по рекультивации земель, сроки консервации земель и земельных участков, а также порядок их определения</a:t>
            </a:r>
          </a:p>
        </p:txBody>
      </p:sp>
    </p:spTree>
    <p:extLst>
      <p:ext uri="{BB962C8B-B14F-4D97-AF65-F5344CB8AC3E}">
        <p14:creationId xmlns:p14="http://schemas.microsoft.com/office/powerpoint/2010/main" val="29291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699792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ГАРЕЕВ </a:t>
            </a:r>
          </a:p>
          <a:p>
            <a:pPr algn="ctr"/>
            <a:r>
              <a:rPr lang="ru-RU" sz="3400" b="1" dirty="0" smtClean="0"/>
              <a:t>ЧУЛПАН</a:t>
            </a:r>
          </a:p>
          <a:p>
            <a:pPr algn="ctr"/>
            <a:r>
              <a:rPr lang="ru-RU" sz="3400" b="1" dirty="0" smtClean="0"/>
              <a:t>АСЛЯМОВИЧ</a:t>
            </a:r>
            <a:endParaRPr lang="ru-RU" sz="3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АСКИНСКИЙ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БЕЛОКАТАЙСКИЙ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ДУВАНСКИЙ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КАРАИДЕЛЬСКИЙ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КИГИНСКИЙ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САЛАВАТСКИЙ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МЕЧЕТЛИНСКИЙ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pic>
        <p:nvPicPr>
          <p:cNvPr id="1026" name="Picture 2" descr="C:\Users\gnezdina\Desktop\фотографии отдел 15.09.17\IMG_08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0" y="1124744"/>
            <a:ext cx="2191824" cy="32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699792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НУРЛЫЕВ</a:t>
            </a:r>
          </a:p>
          <a:p>
            <a:pPr algn="ctr"/>
            <a:r>
              <a:rPr lang="ru-RU" sz="3400" b="1" dirty="0" smtClean="0"/>
              <a:t>ИЛЬМИР</a:t>
            </a:r>
            <a:br>
              <a:rPr lang="ru-RU" sz="3400" b="1" dirty="0" smtClean="0"/>
            </a:br>
            <a:r>
              <a:rPr lang="ru-RU" sz="3400" b="1" dirty="0" smtClean="0"/>
              <a:t>ЗАФИЛЕВИЧ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БАЛТАЧЕВСКИЙ</a:t>
            </a: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Бураевский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Калтасинский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Краснокамский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Мишкинский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Татышлинский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янаульский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gnezdina\Desktop\фотографии отдел 15.09.17\IMG_2796.jpg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18722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6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699792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КОННОВ</a:t>
            </a:r>
          </a:p>
          <a:p>
            <a:pPr algn="ctr"/>
            <a:r>
              <a:rPr lang="ru-RU" sz="3400" b="1" dirty="0" smtClean="0"/>
              <a:t>СЕРГЕЙ</a:t>
            </a:r>
            <a:br>
              <a:rPr lang="ru-RU" sz="3400" b="1" dirty="0" smtClean="0"/>
            </a:br>
            <a:r>
              <a:rPr lang="ru-RU" sz="3400" b="1" dirty="0" smtClean="0"/>
              <a:t>АНАТОЛЬЕВИЧ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Благоварский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Бирский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Дюртюлинский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Илишевский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Кушнаренковский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чекмагушевский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gnezdina\Desktop\фотографии отдел 15.09.17\IMG_08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1" y="1124744"/>
            <a:ext cx="2212869" cy="33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1187624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ДАВЛЕТШИН</a:t>
            </a:r>
          </a:p>
          <a:p>
            <a:pPr algn="ctr"/>
            <a:r>
              <a:rPr lang="ru-RU" sz="3400" b="1" dirty="0" smtClean="0"/>
              <a:t>ВАЛЕРИЙ</a:t>
            </a:r>
            <a:br>
              <a:rPr lang="ru-RU" sz="3400" b="1" dirty="0" smtClean="0"/>
            </a:br>
            <a:r>
              <a:rPr lang="ru-RU" sz="3400" b="1" dirty="0" smtClean="0"/>
              <a:t>РУСТЕМОВИЧ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Благовещенский</a:t>
            </a: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Иглинский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Нуримановский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Уфимский</a:t>
            </a: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чишминский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70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77281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9482" y="1986751"/>
            <a:ext cx="7698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Заместитель руководителя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Управления Федеральной службы по ветеринарному и фитосанитарному надзору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Самарской области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МУРСАЛИМОВА ЛИЛИЯ ШАМИЛЬЕВНА</a:t>
            </a:r>
          </a:p>
        </p:txBody>
      </p:sp>
    </p:spTree>
    <p:extLst>
      <p:ext uri="{BB962C8B-B14F-4D97-AF65-F5344CB8AC3E}">
        <p14:creationId xmlns:p14="http://schemas.microsoft.com/office/powerpoint/2010/main" val="13713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699792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ЮСУПОВА ФАЙРУЗА </a:t>
            </a:r>
          </a:p>
          <a:p>
            <a:pPr algn="ctr"/>
            <a:r>
              <a:rPr lang="ru-RU" sz="3400" b="1" dirty="0" smtClean="0"/>
              <a:t>ИНСАФОВНА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БАКАЛИНСКИЙ</a:t>
            </a: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белебеевский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Буздякский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Ермекеевский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Туймазинский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ШаРАНСКИЙ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pic>
        <p:nvPicPr>
          <p:cNvPr id="4098" name="Picture 2" descr="C:\Users\gnezdina\Desktop\фотографии отдел 15.09.17\Юсупова Файруза Инсафовна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2" y="1340768"/>
            <a:ext cx="170586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699792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КАШАЕВ</a:t>
            </a:r>
            <a:br>
              <a:rPr lang="ru-RU" sz="3400" b="1" dirty="0" smtClean="0"/>
            </a:br>
            <a:r>
              <a:rPr lang="ru-RU" sz="3400" b="1" dirty="0" smtClean="0"/>
              <a:t>ЗУФАР</a:t>
            </a:r>
          </a:p>
          <a:p>
            <a:pPr algn="ctr"/>
            <a:r>
              <a:rPr lang="ru-RU" sz="3400" b="1" dirty="0" smtClean="0"/>
              <a:t>ЗУЛКАРНЕЕВИЧ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Архангельский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АУРГАЗИНСКИЙ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ГАФУРИЙСКИЙ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ИШИМБАЙСКИЙ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Кармаскалинский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СТЕРЛИТАМАКСКИЙ</a:t>
            </a:r>
          </a:p>
        </p:txBody>
      </p:sp>
      <p:pic>
        <p:nvPicPr>
          <p:cNvPr id="5" name="Picture 2" descr="C:\Users\gnezdina\Desktop\фотографии отдел 15.09.17\IMG_08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24745"/>
            <a:ext cx="21843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915816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ЗИГАНШИН</a:t>
            </a:r>
          </a:p>
          <a:p>
            <a:pPr algn="ctr"/>
            <a:r>
              <a:rPr lang="ru-RU" sz="3400" b="1" dirty="0" smtClean="0"/>
              <a:t>РАСУЛЬ</a:t>
            </a:r>
          </a:p>
          <a:p>
            <a:pPr algn="ctr"/>
            <a:r>
              <a:rPr lang="ru-RU" sz="3400" b="1" dirty="0" smtClean="0"/>
              <a:t>АБУТАЛИПОВИЧ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Альшеевский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Бижбулякский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Давлекановский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Миякинский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Стерлибашевский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федоровский</a:t>
            </a:r>
          </a:p>
        </p:txBody>
      </p:sp>
      <p:pic>
        <p:nvPicPr>
          <p:cNvPr id="6146" name="Picture 2" descr="C:\Users\gnezdina\Desktop\фотографии отдел 15.09.17\IMG_08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24744"/>
            <a:ext cx="2269486" cy="34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915816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САЛИМЬЯНОВ РУСЛАН САЛАВАТОВИЧ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7240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Зианчуринский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ЗИЛАИРСКИЙ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КУГАРЧИНСКИЙ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КУЮРГАЗИНСКИЙ</a:t>
            </a: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мелеузовский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ХАЙБУЛЛИНСКИЙ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gnezdina\Desktop\фотографии отдел 15.09.17\IMG_08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43001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avizent.ru/image/cache/data/products/g20171219120220912260t3n1-380x3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2" y="1484784"/>
            <a:ext cx="21991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2915816" y="1268760"/>
            <a:ext cx="4104456" cy="2160240"/>
          </a:xfrm>
          <a:prstGeom prst="doubleWave">
            <a:avLst>
              <a:gd name="adj1" fmla="val 6250"/>
              <a:gd name="adj2" fmla="val -10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 smtClean="0"/>
              <a:t>НУРИМАНОВ</a:t>
            </a:r>
            <a:br>
              <a:rPr lang="ru-RU" sz="3400" b="1" dirty="0" smtClean="0"/>
            </a:br>
            <a:r>
              <a:rPr lang="ru-RU" sz="3400" b="1" dirty="0" smtClean="0"/>
              <a:t>ХАЙДАР</a:t>
            </a:r>
            <a:br>
              <a:rPr lang="ru-RU" sz="3400" b="1" dirty="0" smtClean="0"/>
            </a:br>
            <a:r>
              <a:rPr lang="ru-RU" sz="3400" b="1" dirty="0" smtClean="0"/>
              <a:t>МАРАТОВИЧ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9209" y="3867213"/>
            <a:ext cx="7910990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АБЗЕЛИЛОВСКИЙ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БАЙМАКСКИЙ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БЕЛОРЕЦКИЙ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БУРЗЯНСКИЙ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УЧАЛИНСКИЙ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C:\Users\gnezdina\Desktop\фотографии отдел 15.09.17\IMG_08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5" y="1196752"/>
            <a:ext cx="23042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5" name="Выноска со стрелкой вправо 4"/>
          <p:cNvSpPr/>
          <p:nvPr/>
        </p:nvSpPr>
        <p:spPr>
          <a:xfrm>
            <a:off x="323528" y="3212976"/>
            <a:ext cx="4924143" cy="3240360"/>
          </a:xfrm>
          <a:prstGeom prst="rightArrowCallou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О</a:t>
            </a:r>
            <a:r>
              <a:rPr lang="ru-RU" b="1" dirty="0" smtClean="0"/>
              <a:t>рганы </a:t>
            </a:r>
            <a:r>
              <a:rPr lang="ru-RU" b="1" dirty="0"/>
              <a:t>муниципального земельного контроля</a:t>
            </a:r>
            <a:r>
              <a:rPr lang="ru-RU" dirty="0"/>
              <a:t> </a:t>
            </a:r>
            <a:r>
              <a:rPr lang="ru-RU" dirty="0" smtClean="0"/>
              <a:t>направляют </a:t>
            </a:r>
            <a:r>
              <a:rPr lang="ru-RU" dirty="0"/>
              <a:t>копию акта проверки с указанием информации о наличии признаков выявленного нарушения </a:t>
            </a:r>
            <a:r>
              <a:rPr lang="ru-RU" dirty="0" smtClean="0"/>
              <a:t>земельного законодательства в </a:t>
            </a:r>
            <a:r>
              <a:rPr lang="ru-RU" dirty="0"/>
              <a:t>территориальный орган федерального органа государственного земельного </a:t>
            </a:r>
            <a:r>
              <a:rPr lang="ru-RU" dirty="0" smtClean="0"/>
              <a:t>надзора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45309" y="3573016"/>
            <a:ext cx="3384376" cy="25202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1882" y="1196752"/>
            <a:ext cx="8153522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Постановление Правительства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Российской Федерации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от 26 декабря 2014 года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№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1515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«Об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утверждении Правил взаимодействия федеральных органов исполнительной власти, осуществляющих государственный земельный надзор, с органами, осуществляющими муниципальный земельный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контроль» (пункт 12)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resbash.ru/foto_news/2016/2/22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45" y="3867448"/>
            <a:ext cx="3088303" cy="193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27687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БЛАГОДАРЮ ЗА ВНИМАНИЕ!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Петров 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Юрий Алексеевич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Руководитель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altLang="ru-RU" sz="2000" b="1">
              <a:solidFill>
                <a:srgbClr val="1C5A97"/>
              </a:solidFill>
              <a:latin typeface="Franklin Gothic Medium Cond" pitchFamily="34" charset="0"/>
            </a:endParaRPr>
          </a:p>
          <a:p>
            <a:pPr algn="ctr" eaLnBrk="1" hangingPunct="1"/>
            <a:endParaRPr lang="ru-RU" altLang="ru-RU" sz="2000" b="1">
              <a:solidFill>
                <a:srgbClr val="1C5A97"/>
              </a:solidFill>
              <a:latin typeface="Franklin Gothic Medium Cond" pitchFamily="34" charset="0"/>
            </a:endParaRPr>
          </a:p>
        </p:txBody>
      </p:sp>
      <p:sp>
        <p:nvSpPr>
          <p:cNvPr id="14339" name="Скругленный прямоугольник 5"/>
          <p:cNvSpPr>
            <a:spLocks noChangeArrowheads="1"/>
          </p:cNvSpPr>
          <p:nvPr/>
        </p:nvSpPr>
        <p:spPr bwMode="auto">
          <a:xfrm>
            <a:off x="4355976" y="5085184"/>
            <a:ext cx="4248472" cy="13681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ГНЕЗДИН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2000" b="1" cap="all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николаевич</a:t>
            </a:r>
            <a:endParaRPr lang="ru-RU" sz="2000" b="1" cap="all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и.о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заместителя руководителя Управления </a:t>
            </a:r>
            <a:endParaRPr lang="ru-RU" sz="2000" b="1" i="1" dirty="0">
              <a:solidFill>
                <a:srgbClr val="7030A0"/>
              </a:solidFill>
              <a:latin typeface="Franklin Gothic Medium Cond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chemeClr val="bg1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0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47260" y="0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"/>
            <a:ext cx="9036496" cy="764703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39552" y="2060848"/>
            <a:ext cx="8064896" cy="1800200"/>
          </a:xfrm>
          <a:prstGeom prst="roundRect">
            <a:avLst>
              <a:gd name="adj" fmla="val 22729"/>
            </a:avLst>
          </a:prstGeom>
          <a:solidFill>
            <a:srgbClr val="92D050"/>
          </a:solidFill>
          <a:ln w="9525" cap="flat" cmpd="sng" algn="ctr">
            <a:solidFill>
              <a:schemeClr val="bg1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Вопросы реализации государственного земельного надзора в отношении земель сельскохозяйственного назначения</a:t>
            </a:r>
          </a:p>
          <a:p>
            <a:pPr lvl="0" algn="ctr"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(9 месяцев 2018 года)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8" name="Рисунок 7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9144000" cy="144016"/>
          </a:xfrm>
          <a:prstGeom prst="rect">
            <a:avLst/>
          </a:prstGeom>
        </p:spPr>
      </p:pic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56" y="115888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78804" y="10355"/>
            <a:ext cx="8604448" cy="836712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«Об обороте земель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сельскохозяйственного назначения» от 24.07.2002 г. №101-ФЗ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Прямоугольник 25"/>
          <p:cNvSpPr>
            <a:spLocks noChangeArrowheads="1"/>
          </p:cNvSpPr>
          <p:nvPr/>
        </p:nvSpPr>
        <p:spPr bwMode="auto">
          <a:xfrm>
            <a:off x="164161" y="1484784"/>
            <a:ext cx="8785225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Palatino Linotype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Palatino Linotype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Palatino Linotype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Palatino Linotype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algn="just"/>
            <a:r>
              <a:rPr lang="ru-RU" altLang="ru-RU" sz="1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endParaRPr lang="ru-RU" altLang="ru-RU" sz="18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ru-RU" altLang="ru-RU" sz="1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ru-RU" alt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Действие 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настоящего Федерального закона </a:t>
            </a:r>
            <a: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 распространяется 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 относящиеся к землям сельскохозяйственного назначения </a:t>
            </a:r>
            <a: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садовые, огородные, дачные земельные участки, земельные участки, предназначенные для ведения личного подсобного хозяйства, гаражного строительства (в том числе индивидуального гаражного строительства), а также на земельные участки, на которых расположены объекты недвижимого имущества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Оборот указанных земельных участков регулируется Земельным кодексом РФ.</a:t>
            </a:r>
          </a:p>
        </p:txBody>
      </p:sp>
      <p:pic>
        <p:nvPicPr>
          <p:cNvPr id="4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16416" y="633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27" y="775060"/>
            <a:ext cx="9144000" cy="14401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02216" y="6525344"/>
            <a:ext cx="356024" cy="332656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8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161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9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-17725" y="685635"/>
            <a:ext cx="9161725" cy="61221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28600" algn="just" eaLnBrk="1" hangingPunct="1">
              <a:lnSpc>
                <a:spcPct val="120000"/>
              </a:lnSpc>
              <a:defRPr/>
            </a:pPr>
            <a:r>
              <a:rPr lang="ru-RU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Россельхознадзор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территориальные органы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осуществляют государственный земельный надзор за соблюдением:</a:t>
            </a:r>
          </a:p>
          <a:p>
            <a:pPr indent="228600" algn="just" eaLnBrk="1" hangingPunct="1">
              <a:lnSpc>
                <a:spcPct val="150000"/>
              </a:lnSpc>
              <a:defRPr/>
            </a:pPr>
            <a:r>
              <a:rPr lang="ru-RU" sz="15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требований о запрете самовольного снятия, перемещения и уничтожения плодородного слоя почвы, а также порчи земель в результате нарушения правил обращения с пестицидами, агрохимикатами …; </a:t>
            </a:r>
            <a:r>
              <a:rPr lang="ru-RU" sz="16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(ч.1,2 ст.8.6 </a:t>
            </a:r>
            <a:r>
              <a:rPr lang="ru-RU" sz="1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КоАП РФ)</a:t>
            </a:r>
          </a:p>
          <a:p>
            <a:pPr indent="228600" algn="just" eaLnBrk="1" hangingPunct="1">
              <a:lnSpc>
                <a:spcPct val="150000"/>
              </a:lnSpc>
              <a:defRPr/>
            </a:pPr>
            <a:r>
              <a:rPr lang="ru-RU" sz="15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требований и обязательных мероприятий по улучшению земель и охране почв … и предотвращению других процессов, ухудшающих качественное </a:t>
            </a:r>
            <a:r>
              <a:rPr lang="ru-RU" sz="155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земель;        </a:t>
            </a:r>
            <a:r>
              <a:rPr lang="ru-RU" sz="16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ч.2 ст.8.7 КоАП РФ)</a:t>
            </a:r>
          </a:p>
          <a:p>
            <a:pPr indent="228600" algn="just" eaLnBrk="1" hangingPunct="1">
              <a:lnSpc>
                <a:spcPct val="120000"/>
              </a:lnSpc>
              <a:defRPr/>
            </a:pPr>
            <a:r>
              <a:rPr lang="ru-RU" sz="15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требований, связанных с обязательным использованием земельных участков из земель сельскохозяйственного назначения…; </a:t>
            </a:r>
            <a:r>
              <a:rPr lang="ru-RU" sz="1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ч.2 ст.8.8 КоАП </a:t>
            </a:r>
            <a:r>
              <a:rPr lang="ru-RU" sz="1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РФ)</a:t>
            </a:r>
          </a:p>
          <a:p>
            <a:pPr indent="228600" algn="just" eaLnBrk="1" hangingPunct="1">
              <a:lnSpc>
                <a:spcPct val="120000"/>
              </a:lnSpc>
              <a:defRPr/>
            </a:pPr>
            <a:r>
              <a:rPr lang="ru-RU" sz="15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требований в области мелиорации земель, при нарушении которых рассмотрение дел об административных правонарушениях осуществляют органы государственного земельного надзора; </a:t>
            </a:r>
            <a:r>
              <a:rPr lang="ru-RU" sz="16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(ч.2 </a:t>
            </a:r>
            <a:r>
              <a:rPr lang="ru-RU" sz="1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ст.10.10 КоАП РФ</a:t>
            </a:r>
            <a:r>
              <a:rPr lang="ru-RU" sz="16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228600" algn="just" eaLnBrk="1" hangingPunct="1">
              <a:lnSpc>
                <a:spcPct val="120000"/>
              </a:lnSpc>
              <a:defRPr/>
            </a:pPr>
            <a:r>
              <a:rPr lang="ru-RU" sz="1550" b="1" dirty="0">
                <a:latin typeface="Arial" panose="020B0604020202020204" pitchFamily="34" charset="0"/>
                <a:cs typeface="Arial" panose="020B0604020202020204" pitchFamily="34" charset="0"/>
              </a:rPr>
              <a:t>г(1)) обязанностей по рекультивации земель при осуществлении строительных, мелиоративных, изыскательских и иных работ, в том числе работ, осуществляемых для внутрихозяйственных или собственных надобностей</a:t>
            </a:r>
            <a:r>
              <a:rPr lang="ru-RU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(ч.1 ст.8.7 КоАП РФ)</a:t>
            </a:r>
            <a:endParaRPr lang="ru-RU" sz="1600" b="1" i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28600" algn="just" eaLnBrk="1" hangingPunct="1">
              <a:lnSpc>
                <a:spcPct val="120000"/>
              </a:lnSpc>
              <a:defRPr/>
            </a:pPr>
            <a:r>
              <a:rPr lang="ru-RU" sz="15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5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предписаний, выданных должностными лицами Россельхознадзора и его территориальными органами …, по вопросам соблюдения требований земельного законодательства и устранения нарушений в области земельных отношений.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-17725" y="-1"/>
            <a:ext cx="9144000" cy="7080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Положение о государственном земельном надзоре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(Постановление Правительства РФ от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02.01.2015 г.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№ 1)</a:t>
            </a:r>
          </a:p>
        </p:txBody>
      </p:sp>
      <p:pic>
        <p:nvPicPr>
          <p:cNvPr id="28676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44408" y="-20663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02216" y="6525344"/>
            <a:ext cx="324058" cy="312174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131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4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276872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О результатах правоприменительной практики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правления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Россельхознадзора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по Республике Башкортостан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 сфере государственного земельного надзора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за 9 месяцев 2018 года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Петров 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Юрий Алексеевич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Руководитель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8051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нарушения земельного законодательства, выявляемые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Управлением при проведении государственного земельного надзора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 9 м. 2018г. выявлено 266 нарушений, против 316 – за 9 м. 2017г.)</a:t>
            </a:r>
            <a:endParaRPr lang="ru-RU" sz="1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Скругленный прямоугольник 9"/>
          <p:cNvSpPr>
            <a:spLocks noChangeArrowheads="1"/>
          </p:cNvSpPr>
          <p:nvPr/>
        </p:nvSpPr>
        <p:spPr bwMode="auto">
          <a:xfrm>
            <a:off x="2832636" y="1412776"/>
            <a:ext cx="6048672" cy="4140425"/>
          </a:xfrm>
          <a:prstGeom prst="roundRect">
            <a:avLst>
              <a:gd name="adj" fmla="val 1217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ru-RU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ч.2 ст.8.7 КоАП РФ </a:t>
            </a:r>
            <a:r>
              <a:rPr lang="ru-RU" dirty="0">
                <a:latin typeface="Arial" pitchFamily="34" charset="0"/>
                <a:cs typeface="Arial" pitchFamily="34" charset="0"/>
              </a:rPr>
              <a:t>Невыполнение установленных требований и обязательных мероприятий по улучшению, защите земель и охране почв от ветровой, водной эрозии и предотвращению других процессов и иного негативного воздействия на окружающую среду, ухудшающих качественное состояние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земель</a:t>
            </a:r>
          </a:p>
          <a:p>
            <a:pPr algn="just"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граждан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 </a:t>
            </a:r>
            <a:r>
              <a:rPr lang="ru-RU" dirty="0"/>
              <a:t>от 20 тыс. до 50 тыс. </a:t>
            </a:r>
            <a:r>
              <a:rPr lang="ru-RU" dirty="0" smtClean="0"/>
              <a:t>рублей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должностных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 </a:t>
            </a:r>
            <a:r>
              <a:rPr lang="ru-RU" dirty="0" smtClean="0"/>
              <a:t>– от 50 тыс. до 100 тыс. рублей;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юридических лиц </a:t>
            </a:r>
            <a:r>
              <a:rPr lang="ru-RU" dirty="0" smtClean="0"/>
              <a:t>– от 400 тыс. до 700 тыс. рублей.</a:t>
            </a:r>
          </a:p>
          <a:p>
            <a:pPr algn="just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525344"/>
            <a:ext cx="357188" cy="323714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9"/>
          <p:cNvSpPr>
            <a:spLocks noChangeArrowheads="1"/>
          </p:cNvSpPr>
          <p:nvPr/>
        </p:nvSpPr>
        <p:spPr bwMode="auto">
          <a:xfrm>
            <a:off x="143366" y="2175558"/>
            <a:ext cx="1980362" cy="2614857"/>
          </a:xfrm>
          <a:prstGeom prst="roundRect">
            <a:avLst>
              <a:gd name="adj" fmla="val 1487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defRPr/>
            </a:pPr>
            <a:endParaRPr lang="ru-RU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Выявлено 119 нарушений или </a:t>
            </a:r>
          </a:p>
          <a:p>
            <a:pPr algn="just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44,73% от всех нарушений</a:t>
            </a:r>
          </a:p>
          <a:p>
            <a:pPr algn="just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(за 9 месяцев 2017 года – 62 нарушения (19,62%)</a:t>
            </a:r>
          </a:p>
          <a:p>
            <a:pPr algn="just">
              <a:defRPr/>
            </a:pP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трелка влево 3"/>
          <p:cNvSpPr/>
          <p:nvPr/>
        </p:nvSpPr>
        <p:spPr bwMode="auto">
          <a:xfrm>
            <a:off x="2222726" y="2996952"/>
            <a:ext cx="504056" cy="64807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-36512" y="-21653"/>
            <a:ext cx="9180512" cy="81560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Характерные нарушения, </a:t>
            </a:r>
            <a:b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отнесенные к санкциям ст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8.7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КоАП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РФ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ru-RU" sz="1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525344"/>
            <a:ext cx="357188" cy="323714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136" y="980728"/>
            <a:ext cx="4380427" cy="1805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980728"/>
            <a:ext cx="4321050" cy="1805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43366" y="2857496"/>
            <a:ext cx="4357197" cy="2000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643438" y="2857496"/>
            <a:ext cx="4321050" cy="2000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6" descr="http://365cars.ru/wp-content/uploads/2014/03/viehat-iz-kole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366" y="4929198"/>
            <a:ext cx="4357197" cy="185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7" descr="\\Z01\обмен\DSC0749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4929198"/>
            <a:ext cx="4321050" cy="185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19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8051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нарушения земельного законодательства, выявляемые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Управлением при проведении государственного земельного надзора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 9 м. 2018г. выявлено 266 нарушений, против 316 – за 9 м. 2017г.)</a:t>
            </a:r>
            <a:endParaRPr lang="ru-RU" sz="1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Скругленный прямоугольник 9"/>
          <p:cNvSpPr>
            <a:spLocks noChangeArrowheads="1"/>
          </p:cNvSpPr>
          <p:nvPr/>
        </p:nvSpPr>
        <p:spPr bwMode="auto">
          <a:xfrm>
            <a:off x="1692583" y="1051285"/>
            <a:ext cx="2627786" cy="3113994"/>
          </a:xfrm>
          <a:prstGeom prst="roundRect">
            <a:avLst>
              <a:gd name="adj" fmla="val 1217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sz="1600" b="1" u="sng" dirty="0">
                <a:solidFill>
                  <a:srgbClr val="C00000"/>
                </a:solidFill>
                <a:cs typeface="Arial" charset="0"/>
              </a:rPr>
              <a:t>ч.1. ст.8.6 КоАП</a:t>
            </a:r>
            <a:r>
              <a:rPr lang="ru-RU" sz="1600" u="sng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ru-RU" sz="1600" b="1" u="sng" dirty="0">
                <a:solidFill>
                  <a:srgbClr val="C00000"/>
                </a:solidFill>
                <a:cs typeface="Arial" charset="0"/>
              </a:rPr>
              <a:t>РФ </a:t>
            </a:r>
          </a:p>
          <a:p>
            <a:pPr algn="just"/>
            <a:r>
              <a:rPr lang="ru-RU" sz="1400" dirty="0">
                <a:cs typeface="Arial" charset="0"/>
              </a:rPr>
              <a:t>Самовольное снятие или перемещение плодородного слоя почвы:</a:t>
            </a:r>
          </a:p>
          <a:p>
            <a:pPr algn="just"/>
            <a:endParaRPr lang="ru-RU" sz="1400" dirty="0">
              <a:solidFill>
                <a:srgbClr val="C00000"/>
              </a:solidFill>
              <a:cs typeface="Arial" charset="0"/>
            </a:endParaRPr>
          </a:p>
          <a:p>
            <a:pPr algn="just"/>
            <a:r>
              <a:rPr lang="ru-RU" sz="1400" b="1" dirty="0">
                <a:solidFill>
                  <a:srgbClr val="C00000"/>
                </a:solidFill>
                <a:cs typeface="Arial" charset="0"/>
              </a:rPr>
              <a:t>на граждан </a:t>
            </a:r>
            <a:r>
              <a:rPr lang="ru-RU" sz="1400" dirty="0">
                <a:cs typeface="Arial" charset="0"/>
              </a:rPr>
              <a:t>–</a:t>
            </a:r>
            <a:endParaRPr lang="ru-RU" sz="1400" dirty="0">
              <a:solidFill>
                <a:srgbClr val="C00000"/>
              </a:solidFill>
              <a:cs typeface="Arial" charset="0"/>
            </a:endParaRPr>
          </a:p>
          <a:p>
            <a:pPr algn="just"/>
            <a:r>
              <a:rPr lang="ru-RU" sz="1400" dirty="0">
                <a:cs typeface="Arial" charset="0"/>
              </a:rPr>
              <a:t>в размере от 1 тыс. до 3 </a:t>
            </a:r>
            <a:r>
              <a:rPr lang="ru-RU" sz="1400" dirty="0" err="1" smtClean="0">
                <a:cs typeface="Arial" charset="0"/>
              </a:rPr>
              <a:t>тыс.рублей</a:t>
            </a:r>
            <a:r>
              <a:rPr lang="ru-RU" sz="1400" dirty="0">
                <a:cs typeface="Arial" charset="0"/>
              </a:rPr>
              <a:t>; </a:t>
            </a:r>
            <a:endParaRPr lang="ru-RU" sz="1400" dirty="0">
              <a:solidFill>
                <a:srgbClr val="C00000"/>
              </a:solidFill>
              <a:cs typeface="Arial" charset="0"/>
            </a:endParaRPr>
          </a:p>
          <a:p>
            <a:pPr algn="just"/>
            <a:r>
              <a:rPr lang="ru-RU" sz="1400" b="1" dirty="0">
                <a:solidFill>
                  <a:srgbClr val="C00000"/>
                </a:solidFill>
                <a:cs typeface="Arial" charset="0"/>
              </a:rPr>
              <a:t>на должностных лиц </a:t>
            </a:r>
            <a:r>
              <a:rPr lang="ru-RU" sz="1400" dirty="0">
                <a:cs typeface="Arial" charset="0"/>
              </a:rPr>
              <a:t>– </a:t>
            </a:r>
          </a:p>
          <a:p>
            <a:pPr algn="just"/>
            <a:r>
              <a:rPr lang="ru-RU" sz="1400" dirty="0">
                <a:cs typeface="Arial" charset="0"/>
              </a:rPr>
              <a:t>от 5 тыс. до 10 </a:t>
            </a:r>
            <a:r>
              <a:rPr lang="ru-RU" sz="1400" dirty="0" err="1" smtClean="0">
                <a:cs typeface="Arial" charset="0"/>
              </a:rPr>
              <a:t>тыс.рублей</a:t>
            </a:r>
            <a:r>
              <a:rPr lang="ru-RU" sz="1400" dirty="0" smtClean="0">
                <a:cs typeface="Arial" charset="0"/>
              </a:rPr>
              <a:t>; </a:t>
            </a:r>
            <a:endParaRPr lang="ru-RU" sz="1400" dirty="0" smtClean="0">
              <a:solidFill>
                <a:srgbClr val="C00000"/>
              </a:solidFill>
              <a:cs typeface="Arial" charset="0"/>
            </a:endParaRP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cs typeface="Arial" charset="0"/>
              </a:rPr>
              <a:t>на юридических лиц </a:t>
            </a:r>
            <a:r>
              <a:rPr lang="ru-RU" sz="1400" dirty="0" smtClean="0">
                <a:cs typeface="Arial" charset="0"/>
              </a:rPr>
              <a:t>–</a:t>
            </a:r>
          </a:p>
          <a:p>
            <a:pPr algn="just"/>
            <a:r>
              <a:rPr lang="ru-RU" sz="1400" dirty="0" smtClean="0">
                <a:cs typeface="Arial" charset="0"/>
              </a:rPr>
              <a:t>от </a:t>
            </a:r>
            <a:r>
              <a:rPr lang="ru-RU" sz="1400" dirty="0">
                <a:cs typeface="Arial" charset="0"/>
              </a:rPr>
              <a:t>30 тыс. до 50 </a:t>
            </a:r>
            <a:r>
              <a:rPr lang="ru-RU" sz="1400" dirty="0" err="1" smtClean="0">
                <a:cs typeface="Arial" charset="0"/>
              </a:rPr>
              <a:t>тыс.рублей</a:t>
            </a:r>
            <a:endParaRPr lang="ru-RU" sz="1400" dirty="0"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525344"/>
            <a:ext cx="357188" cy="323714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9"/>
          <p:cNvSpPr>
            <a:spLocks noChangeArrowheads="1"/>
          </p:cNvSpPr>
          <p:nvPr/>
        </p:nvSpPr>
        <p:spPr bwMode="auto">
          <a:xfrm>
            <a:off x="179370" y="1020278"/>
            <a:ext cx="1260282" cy="3128802"/>
          </a:xfrm>
          <a:prstGeom prst="roundRect">
            <a:avLst>
              <a:gd name="adj" fmla="val 1487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defRPr/>
            </a:pPr>
            <a:endParaRPr lang="ru-RU" sz="135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Выявлено  69 нарушений или 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25,93% от всех нарушений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(47 нарушений (14,87%)</a:t>
            </a: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трелка влево 3"/>
          <p:cNvSpPr/>
          <p:nvPr/>
        </p:nvSpPr>
        <p:spPr bwMode="auto">
          <a:xfrm>
            <a:off x="1331640" y="2170879"/>
            <a:ext cx="504056" cy="64807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9"/>
          <p:cNvSpPr>
            <a:spLocks noChangeArrowheads="1"/>
          </p:cNvSpPr>
          <p:nvPr/>
        </p:nvSpPr>
        <p:spPr bwMode="auto">
          <a:xfrm>
            <a:off x="4427984" y="1066582"/>
            <a:ext cx="3024336" cy="5746794"/>
          </a:xfrm>
          <a:prstGeom prst="roundRect">
            <a:avLst>
              <a:gd name="adj" fmla="val 1217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sz="1350" b="1" u="sng" dirty="0">
                <a:solidFill>
                  <a:srgbClr val="C00000"/>
                </a:solidFill>
              </a:rPr>
              <a:t>ч.2 ст.8.6 КоАП РФ</a:t>
            </a:r>
            <a:r>
              <a:rPr lang="ru-RU" sz="1350" dirty="0"/>
              <a:t> </a:t>
            </a:r>
          </a:p>
          <a:p>
            <a:pPr algn="just"/>
            <a:r>
              <a:rPr lang="ru-RU" sz="1350" dirty="0"/>
              <a:t>Уничтожение плодородного слоя почвы, а равно порча земель в результате нарушения правил обращения с пестицидами и </a:t>
            </a:r>
            <a:r>
              <a:rPr lang="ru-RU" sz="1350" dirty="0" err="1"/>
              <a:t>агрохимикатами</a:t>
            </a:r>
            <a:r>
              <a:rPr lang="ru-RU" sz="1350" dirty="0"/>
              <a:t> или иными опасными для здоровья людей и окружающей среды веществами и отходами производства и потребления</a:t>
            </a:r>
            <a:r>
              <a:rPr lang="ru-RU" sz="1350" dirty="0" smtClean="0"/>
              <a:t>:</a:t>
            </a:r>
            <a:endParaRPr lang="ru-RU" sz="1350" dirty="0">
              <a:solidFill>
                <a:srgbClr val="C00000"/>
              </a:solidFill>
            </a:endParaRPr>
          </a:p>
          <a:p>
            <a:pPr algn="just"/>
            <a:r>
              <a:rPr lang="ru-RU" sz="1350" b="1" dirty="0">
                <a:solidFill>
                  <a:srgbClr val="C00000"/>
                </a:solidFill>
              </a:rPr>
              <a:t>на граждан </a:t>
            </a:r>
            <a:r>
              <a:rPr lang="ru-RU" sz="1350" dirty="0"/>
              <a:t>–</a:t>
            </a:r>
          </a:p>
          <a:p>
            <a:pPr algn="just"/>
            <a:r>
              <a:rPr lang="ru-RU" sz="1350" dirty="0"/>
              <a:t>в размере от 3 тыс. до 5 тыс. рублей; </a:t>
            </a:r>
          </a:p>
          <a:p>
            <a:pPr algn="just"/>
            <a:r>
              <a:rPr lang="ru-RU" sz="1350" b="1" dirty="0">
                <a:solidFill>
                  <a:srgbClr val="C00000"/>
                </a:solidFill>
              </a:rPr>
              <a:t>на должностных лиц </a:t>
            </a:r>
            <a:r>
              <a:rPr lang="ru-RU" sz="1350" dirty="0"/>
              <a:t>– </a:t>
            </a:r>
          </a:p>
          <a:p>
            <a:pPr algn="just"/>
            <a:r>
              <a:rPr lang="ru-RU" sz="1350" dirty="0"/>
              <a:t>от 10 тыс. до 30 тыс. рублей; </a:t>
            </a:r>
          </a:p>
          <a:p>
            <a:pPr algn="just"/>
            <a:r>
              <a:rPr lang="ru-RU" sz="1350" b="1" dirty="0">
                <a:solidFill>
                  <a:srgbClr val="C00000"/>
                </a:solidFill>
              </a:rPr>
              <a:t>на ИП без образования юридического лица</a:t>
            </a:r>
            <a:r>
              <a:rPr lang="ru-RU" sz="1350" dirty="0"/>
              <a:t>, - от 20 тыс. до 40 тыс. рублей или административное приостановление деятельности на срок до 90 суток; </a:t>
            </a:r>
          </a:p>
          <a:p>
            <a:pPr algn="just"/>
            <a:r>
              <a:rPr lang="ru-RU" sz="1350" b="1" dirty="0">
                <a:solidFill>
                  <a:srgbClr val="C00000"/>
                </a:solidFill>
              </a:rPr>
              <a:t>на юридических лиц </a:t>
            </a:r>
            <a:r>
              <a:rPr lang="ru-RU" sz="1350" dirty="0"/>
              <a:t>– </a:t>
            </a:r>
          </a:p>
          <a:p>
            <a:pPr algn="just"/>
            <a:r>
              <a:rPr lang="ru-RU" sz="1350" dirty="0"/>
              <a:t>от 40 тыс. до 80 тыс. рублей или административное приостановление </a:t>
            </a:r>
            <a:r>
              <a:rPr lang="ru-RU" sz="1400" dirty="0"/>
              <a:t>деятельности на срок до 90 суток.</a:t>
            </a:r>
          </a:p>
        </p:txBody>
      </p:sp>
      <p:sp>
        <p:nvSpPr>
          <p:cNvPr id="15" name="Скругленный прямоугольник 9"/>
          <p:cNvSpPr>
            <a:spLocks noChangeArrowheads="1"/>
          </p:cNvSpPr>
          <p:nvPr/>
        </p:nvSpPr>
        <p:spPr bwMode="auto">
          <a:xfrm>
            <a:off x="7758283" y="2170879"/>
            <a:ext cx="1260282" cy="3128802"/>
          </a:xfrm>
          <a:prstGeom prst="roundRect">
            <a:avLst>
              <a:gd name="adj" fmla="val 1487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defRPr/>
            </a:pPr>
            <a:endParaRPr lang="ru-RU" sz="135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Выявлено  46 нарушений или 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17,29% от всех нарушений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(62 нарушения (19,62%)</a:t>
            </a: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лево 15"/>
          <p:cNvSpPr/>
          <p:nvPr/>
        </p:nvSpPr>
        <p:spPr bwMode="auto">
          <a:xfrm flipH="1">
            <a:off x="7307401" y="3517207"/>
            <a:ext cx="504056" cy="64807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Скругленный прямоугольник 14"/>
          <p:cNvSpPr>
            <a:spLocks noChangeArrowheads="1"/>
          </p:cNvSpPr>
          <p:nvPr/>
        </p:nvSpPr>
        <p:spPr bwMode="auto">
          <a:xfrm>
            <a:off x="166468" y="4365104"/>
            <a:ext cx="4153901" cy="244827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C00000"/>
                </a:solidFill>
                <a:cs typeface="Arial" charset="0"/>
              </a:rPr>
              <a:t>Иск </a:t>
            </a:r>
            <a:r>
              <a:rPr lang="ru-RU" sz="1400" dirty="0">
                <a:solidFill>
                  <a:srgbClr val="C00000"/>
                </a:solidFill>
                <a:cs typeface="Arial" charset="0"/>
              </a:rPr>
              <a:t>Управления </a:t>
            </a:r>
            <a:r>
              <a:rPr lang="ru-RU" sz="1400" dirty="0" err="1">
                <a:solidFill>
                  <a:srgbClr val="C00000"/>
                </a:solidFill>
                <a:cs typeface="Arial" charset="0"/>
              </a:rPr>
              <a:t>Россельхознадзора</a:t>
            </a:r>
            <a:r>
              <a:rPr lang="ru-RU" sz="1400" dirty="0">
                <a:solidFill>
                  <a:srgbClr val="C00000"/>
                </a:solidFill>
                <a:cs typeface="Arial" charset="0"/>
              </a:rPr>
              <a:t> по РБ </a:t>
            </a:r>
            <a:r>
              <a:rPr lang="ru-RU" sz="1400" dirty="0">
                <a:cs typeface="Arial" charset="0"/>
              </a:rPr>
              <a:t>о возмещении вреда, причиненного почве как объекту охраны окружающей среды, в соответствии с Методикой Министерства природных ресурсов и экологии РФ от </a:t>
            </a:r>
            <a:r>
              <a:rPr lang="ru-RU" sz="1400" dirty="0" smtClean="0">
                <a:cs typeface="Arial" charset="0"/>
              </a:rPr>
              <a:t>08.07.2010 </a:t>
            </a:r>
            <a:r>
              <a:rPr lang="ru-RU" sz="1400" dirty="0">
                <a:cs typeface="Arial" charset="0"/>
              </a:rPr>
              <a:t>г. </a:t>
            </a:r>
            <a:r>
              <a:rPr lang="ru-RU" sz="1400" dirty="0" smtClean="0">
                <a:cs typeface="Arial" charset="0"/>
              </a:rPr>
              <a:t>№ </a:t>
            </a:r>
            <a:r>
              <a:rPr lang="ru-RU" sz="1400" dirty="0" smtClean="0">
                <a:cs typeface="Arial" charset="0"/>
              </a:rPr>
              <a:t>238 (в редакции приказа № 316 от 11.07.2018г.)</a:t>
            </a:r>
            <a:endParaRPr lang="ru-RU" sz="1400" dirty="0" smtClean="0">
              <a:cs typeface="Arial" charset="0"/>
            </a:endParaRPr>
          </a:p>
          <a:p>
            <a:pPr algn="just"/>
            <a:r>
              <a:rPr lang="ru-RU" sz="1400" dirty="0" smtClean="0">
                <a:solidFill>
                  <a:srgbClr val="C00000"/>
                </a:solidFill>
                <a:cs typeface="Arial" charset="0"/>
              </a:rPr>
              <a:t>Правила проведения рекультивации земель</a:t>
            </a:r>
          </a:p>
          <a:p>
            <a:pPr algn="just"/>
            <a:r>
              <a:rPr lang="ru-RU" sz="1400" dirty="0" smtClean="0">
                <a:cs typeface="Arial" charset="0"/>
              </a:rPr>
              <a:t>(постановление Правительства РФ </a:t>
            </a:r>
          </a:p>
          <a:p>
            <a:pPr algn="just"/>
            <a:r>
              <a:rPr lang="ru-RU" sz="1400" dirty="0" smtClean="0">
                <a:cs typeface="Arial" charset="0"/>
              </a:rPr>
              <a:t>от 10.07.2018 г. № 800)</a:t>
            </a:r>
            <a:endParaRPr lang="ru-RU" sz="1400" dirty="0">
              <a:cs typeface="Arial" charset="0"/>
            </a:endParaRPr>
          </a:p>
        </p:txBody>
      </p:sp>
      <p:sp>
        <p:nvSpPr>
          <p:cNvPr id="24" name="Стрелка вниз 23"/>
          <p:cNvSpPr/>
          <p:nvPr/>
        </p:nvSpPr>
        <p:spPr bwMode="auto">
          <a:xfrm>
            <a:off x="2737668" y="4143225"/>
            <a:ext cx="252028" cy="28803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Стрелка влево 24"/>
          <p:cNvSpPr/>
          <p:nvPr/>
        </p:nvSpPr>
        <p:spPr bwMode="auto">
          <a:xfrm>
            <a:off x="4204243" y="5485234"/>
            <a:ext cx="333164" cy="320029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-36512" y="-21653"/>
            <a:ext cx="9180512" cy="81560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Характерные нарушения, </a:t>
            </a:r>
            <a:b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отнесенные к санкциям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ст. 8.6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КоАП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РФ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ru-RU" sz="15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525344"/>
            <a:ext cx="357188" cy="323714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3366" y="980728"/>
            <a:ext cx="4353129" cy="1814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980728"/>
            <a:ext cx="4321050" cy="18144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79512" y="2928934"/>
            <a:ext cx="4321051" cy="179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928934"/>
            <a:ext cx="4321050" cy="1796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8" descr="DSC008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79512" y="4857760"/>
            <a:ext cx="4321051" cy="1928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8671" y="4857760"/>
            <a:ext cx="4285817" cy="1928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5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8051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нарушения земельного законодательства, выявляемые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Управлением при проведении государственного земельного надзора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 9 м. 2018г. выявлено 266 нарушений, против 316 – за 9 м. 2017г.)</a:t>
            </a:r>
            <a:endParaRPr lang="ru-RU" sz="1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Скругленный прямоугольник 9"/>
          <p:cNvSpPr>
            <a:spLocks noChangeArrowheads="1"/>
          </p:cNvSpPr>
          <p:nvPr/>
        </p:nvSpPr>
        <p:spPr bwMode="auto">
          <a:xfrm>
            <a:off x="1661978" y="1816224"/>
            <a:ext cx="1894827" cy="4133056"/>
          </a:xfrm>
          <a:prstGeom prst="roundRect">
            <a:avLst>
              <a:gd name="adj" fmla="val 1217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ч.2 ст. 10.10 </a:t>
            </a:r>
            <a:endParaRPr lang="ru-RU" sz="1400" b="1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КоАП </a:t>
            </a:r>
            <a:r>
              <a:rPr lang="ru-RU" sz="1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РФ</a:t>
            </a:r>
          </a:p>
          <a:p>
            <a:pPr algn="l"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Повреждение мелиоративной системы, а равно защитного лесного насаждения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граждан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 1000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1500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рублей; 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должностных лиц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от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 тыс. рублей до 3 тыс. рублей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; 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юридических лиц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от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тыс. до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30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тыс. рублей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525344"/>
            <a:ext cx="357188" cy="323714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9"/>
          <p:cNvSpPr>
            <a:spLocks noChangeArrowheads="1"/>
          </p:cNvSpPr>
          <p:nvPr/>
        </p:nvSpPr>
        <p:spPr bwMode="auto">
          <a:xfrm>
            <a:off x="130464" y="2254666"/>
            <a:ext cx="1260282" cy="2736304"/>
          </a:xfrm>
          <a:prstGeom prst="roundRect">
            <a:avLst>
              <a:gd name="adj" fmla="val 1487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defRPr/>
            </a:pPr>
            <a:endParaRPr lang="ru-RU" sz="135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Выявлено  21 нарушение или 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7,89% от всех нарушений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(20 нарушений (6,32%)</a:t>
            </a: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трелка влево 3"/>
          <p:cNvSpPr/>
          <p:nvPr/>
        </p:nvSpPr>
        <p:spPr bwMode="auto">
          <a:xfrm>
            <a:off x="1285224" y="3429000"/>
            <a:ext cx="432048" cy="64807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9"/>
          <p:cNvSpPr>
            <a:spLocks noChangeArrowheads="1"/>
          </p:cNvSpPr>
          <p:nvPr/>
        </p:nvSpPr>
        <p:spPr bwMode="auto">
          <a:xfrm>
            <a:off x="3714305" y="934716"/>
            <a:ext cx="3816424" cy="5746794"/>
          </a:xfrm>
          <a:prstGeom prst="roundRect">
            <a:avLst>
              <a:gd name="adj" fmla="val 1217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ru-RU" sz="16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ч.1 ст</a:t>
            </a:r>
            <a:r>
              <a:rPr lang="ru-RU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8.7 </a:t>
            </a:r>
            <a:r>
              <a:rPr lang="ru-RU" sz="16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КоАП РФ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Невыполнение или несвоевременное выполнение обязанностей по рекультивации земель при разработке месторождений полезных ископаемых, включая общераспространенные полезные ископаемые, осуществлении строительных, мелиоративных, изыскательских и иных работ, в том числе работ, осуществляемых для внутрихозяйственных или собственных надобностей, а также после завершения строительства, реконструкции и (или) эксплуатации объектов, не связанных с созданием лесной инфраструктуры, сноса объектов лесной инфраструктуры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 граждан </a:t>
            </a:r>
            <a:r>
              <a:rPr lang="ru-RU" sz="14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 </a:t>
            </a:r>
            <a:r>
              <a:rPr lang="ru-RU" sz="1400" dirty="0"/>
              <a:t>от 20 тыс. до 50 тыс. рублей 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должностных лиц </a:t>
            </a:r>
            <a:r>
              <a:rPr lang="ru-RU" sz="1400" dirty="0" smtClean="0"/>
              <a:t>– от </a:t>
            </a:r>
            <a:r>
              <a:rPr lang="ru-RU" sz="1400" dirty="0"/>
              <a:t>50 тыс. до 100 тыс. рублей; 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юридических лиц </a:t>
            </a:r>
            <a:r>
              <a:rPr lang="ru-RU" sz="1400" dirty="0" smtClean="0"/>
              <a:t>–  </a:t>
            </a:r>
            <a:r>
              <a:rPr lang="ru-RU" sz="1400" dirty="0"/>
              <a:t>400 тыс. до 700 тыс. рублей.</a:t>
            </a:r>
          </a:p>
          <a:p>
            <a:pPr algn="just">
              <a:defRPr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9"/>
          <p:cNvSpPr>
            <a:spLocks noChangeArrowheads="1"/>
          </p:cNvSpPr>
          <p:nvPr/>
        </p:nvSpPr>
        <p:spPr bwMode="auto">
          <a:xfrm>
            <a:off x="7758283" y="2276872"/>
            <a:ext cx="1260282" cy="3128802"/>
          </a:xfrm>
          <a:prstGeom prst="roundRect">
            <a:avLst>
              <a:gd name="adj" fmla="val 1487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defRPr/>
            </a:pPr>
            <a:endParaRPr lang="ru-RU" sz="135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Выявлено  1 нарушение или 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0,37% от всех нарушений</a:t>
            </a:r>
          </a:p>
          <a:p>
            <a:pPr algn="just">
              <a:defRPr/>
            </a:pPr>
            <a:r>
              <a:rPr lang="ru-RU" sz="13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(3 нарушения (0,94%)</a:t>
            </a:r>
          </a:p>
          <a:p>
            <a:pPr algn="just">
              <a:defRPr/>
            </a:pPr>
            <a:endParaRPr lang="ru-RU" sz="13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лево 15"/>
          <p:cNvSpPr/>
          <p:nvPr/>
        </p:nvSpPr>
        <p:spPr bwMode="auto">
          <a:xfrm flipH="1">
            <a:off x="7308304" y="3517237"/>
            <a:ext cx="504056" cy="64807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0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80512" cy="80021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Характерные нарушения, </a:t>
            </a:r>
            <a:b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отнесенные к санкциям ст.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10.10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КоАП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РФ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525344"/>
            <a:ext cx="357188" cy="323714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jankoy.org.ua/wp-content/uploads/2013/01/Vy-rubka-lesopolosy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8" y="1155576"/>
            <a:ext cx="4176464" cy="2345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jankoy.org.ua/wp-content/uploads/2013/01/Vy-rubka-lesopolosy-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8604" y="3789040"/>
            <a:ext cx="4104456" cy="24688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ykovodstvo.ru/pars_docs/refs/20/19170/19170_html_707cc0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00" y="1155576"/>
            <a:ext cx="4176464" cy="2345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old.baj.by/sites/default/files/images/Drevy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8" y="3789040"/>
            <a:ext cx="4176464" cy="24688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8051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нарушения земельного законодательства, выявляемые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Управлением при проведении государственного земельного надзора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 9 м. 2018г. выявлено 266 нарушений, против 316 – за 9 м. 2017г.)</a:t>
            </a:r>
            <a:endParaRPr lang="ru-RU" sz="1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525344"/>
            <a:ext cx="357188" cy="332656"/>
          </a:xfrm>
        </p:spPr>
        <p:txBody>
          <a:bodyPr/>
          <a:lstStyle/>
          <a:p>
            <a:pPr>
              <a:defRPr/>
            </a:pPr>
            <a:fld id="{E158F134-7163-4C77-A5AD-F725FE25EFFD}" type="slidenum">
              <a:rPr lang="ru-RU" sz="1200" smtClean="0"/>
              <a:pPr>
                <a:defRPr/>
              </a:pPr>
              <a:t>46</a:t>
            </a:fld>
            <a:endParaRPr lang="ru-RU" sz="1200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9"/>
          <p:cNvSpPr>
            <a:spLocks noChangeArrowheads="1"/>
          </p:cNvSpPr>
          <p:nvPr/>
        </p:nvSpPr>
        <p:spPr bwMode="auto">
          <a:xfrm>
            <a:off x="1619672" y="908719"/>
            <a:ext cx="7344816" cy="38061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ч.2 ст.8.8 КоАП РФ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еиспользование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земельного участка из земель сельскохозяйственного назначения, оборот которого регулируется Федеральным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законом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от 24 июля 2002 года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№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101-ФЗ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«Об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обороте земель сельскохозяйственного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назначения»,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ведения сельскохозяйственного производства или осуществления иной связанной с сельскохозяйственным производством деятельности в течение срока, установленного указанным Федеральным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законом</a:t>
            </a:r>
          </a:p>
          <a:p>
            <a:pPr algn="l">
              <a:defRPr/>
            </a:pP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граждан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0,3 до 0,5 % кадастровой  стоимости земельного участка, но не менее 3 тысяч рублей;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должностных </a:t>
            </a: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лиц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0,5 до 1,5 % кадастровой стоимости земельного участка, но не менее 50 тысяч рублей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юридических лиц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2 до 10 % кадастровой стоимости земельного участка, но не менее 200 тысяч рублей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соответствии с соглашением между Управлениями </a:t>
            </a:r>
            <a:r>
              <a:rPr lang="ru-RU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ФНС по РБ, за факты неиспользования земельного участка применяются повышенные ставки налога (1,5%) </a:t>
            </a:r>
          </a:p>
          <a:p>
            <a:pPr algn="just">
              <a:defRPr/>
            </a:pP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dirty="0"/>
          </a:p>
        </p:txBody>
      </p:sp>
      <p:sp>
        <p:nvSpPr>
          <p:cNvPr id="17" name="Скругленный прямоугольник 12"/>
          <p:cNvSpPr>
            <a:spLocks noChangeArrowheads="1"/>
          </p:cNvSpPr>
          <p:nvPr/>
        </p:nvSpPr>
        <p:spPr bwMode="auto">
          <a:xfrm>
            <a:off x="143367" y="1015873"/>
            <a:ext cx="1341290" cy="35918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endParaRPr lang="ru-RU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Нарушений не выявлено</a:t>
            </a:r>
          </a:p>
          <a:p>
            <a:pPr algn="just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9 месяцев 2017 года –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70 нарушений (22,15%)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199429" y="4797151"/>
            <a:ext cx="4178176" cy="20002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Срок неиспользования земельного участка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 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течение 3 и более лет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включая срок его освоения</a:t>
            </a:r>
            <a:endParaRPr lang="ru-RU" sz="1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Перечень признаков неиспользования земельных участков для с/</a:t>
            </a:r>
            <a:r>
              <a:rPr lang="ru-RU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производства, утвержден 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Постановлением Правительства РФ от 23.04. 2012 г. </a:t>
            </a:r>
            <a:r>
              <a:rPr lang="ru-RU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369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5"/>
          <p:cNvSpPr>
            <a:spLocks noChangeArrowheads="1"/>
          </p:cNvSpPr>
          <p:nvPr/>
        </p:nvSpPr>
        <p:spPr bwMode="auto">
          <a:xfrm>
            <a:off x="5143500" y="4941169"/>
            <a:ext cx="3820988" cy="165618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Изъятие земельного участка в судебном порядке у собственника, если он не используется для ведения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сельскохозяй-ственного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производства или осуществления иной связанной с сельскохозяйственным производством деятельности. </a:t>
            </a:r>
          </a:p>
          <a:p>
            <a:pPr algn="just">
              <a:defRPr/>
            </a:pPr>
            <a:endParaRPr lang="ru-RU" sz="1400" dirty="0">
              <a:cs typeface="Arial" pitchFamily="34" charset="0"/>
            </a:endParaRPr>
          </a:p>
        </p:txBody>
      </p:sp>
      <p:sp>
        <p:nvSpPr>
          <p:cNvPr id="20" name="Стрелка влево 19"/>
          <p:cNvSpPr/>
          <p:nvPr/>
        </p:nvSpPr>
        <p:spPr bwMode="auto">
          <a:xfrm>
            <a:off x="1292792" y="2487758"/>
            <a:ext cx="470895" cy="64807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2339752" y="4607717"/>
            <a:ext cx="576064" cy="37372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Стрелка влево 22"/>
          <p:cNvSpPr/>
          <p:nvPr/>
        </p:nvSpPr>
        <p:spPr bwMode="auto">
          <a:xfrm flipH="1">
            <a:off x="4211959" y="5445224"/>
            <a:ext cx="1080121" cy="490933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80512" cy="80021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Характерные нарушения, </a:t>
            </a:r>
            <a:b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отнесенные к санкциям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ч. 2 ст. 8.8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КоАП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РФ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6812" y="6309320"/>
            <a:ext cx="357188" cy="539738"/>
          </a:xfrm>
        </p:spPr>
        <p:txBody>
          <a:bodyPr/>
          <a:lstStyle/>
          <a:p>
            <a:pPr>
              <a:defRPr/>
            </a:pPr>
            <a:endParaRPr lang="ru-RU" sz="1200" dirty="0" smtClean="0"/>
          </a:p>
          <a:p>
            <a:pPr>
              <a:defRPr/>
            </a:pPr>
            <a:fld id="{E158F134-7163-4C77-A5AD-F725FE25EFFD}" type="slidenum">
              <a:rPr lang="ru-RU" sz="1200" smtClean="0"/>
              <a:pPr>
                <a:defRPr/>
              </a:pPr>
              <a:t>47</a:t>
            </a:fld>
            <a:endParaRPr lang="ru-RU" sz="1200" dirty="0"/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66" y="106663"/>
            <a:ext cx="695200" cy="571504"/>
          </a:xfrm>
          <a:prstGeom prst="rect">
            <a:avLst/>
          </a:prstGeom>
          <a:noFill/>
        </p:spPr>
      </p:pic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88424" y="-10181"/>
            <a:ext cx="6835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static.panoramio.com/photos/large/36347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170" y="1062983"/>
            <a:ext cx="4138515" cy="1766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6" descr="http://rshn32.ru/files/2012/06/DSC033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5566" y="2928934"/>
            <a:ext cx="4255234" cy="17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/>
          <a:srcRect l="1687" r="844" b="1264"/>
          <a:stretch>
            <a:fillRect/>
          </a:stretch>
        </p:blipFill>
        <p:spPr bwMode="auto">
          <a:xfrm>
            <a:off x="323528" y="4797152"/>
            <a:ext cx="4138515" cy="1978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482" y="4797152"/>
            <a:ext cx="4247998" cy="1978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4" name="Picture 2" descr="http://iskitimcity.ru/wp-content/uploads/2009/06/iskitim_vid_sverhu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928934"/>
            <a:ext cx="4138515" cy="1785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rcxn.yaroslavl.ru/assets/components/directresize/cache/page_Zarast042015_w700_h48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66" y="1062982"/>
            <a:ext cx="4236914" cy="17352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27687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БЛАГОДАРЮ ЗА ВНИМАНИЕ!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Гнездин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Алексей Николаевич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и.о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заместителя руководителя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8" y="849245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71472" y="1316767"/>
            <a:ext cx="824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7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Меры государственной поддержки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экспертно-ориентированных предприятий Республики Башкортостан</a:t>
            </a:r>
            <a:endParaRPr lang="ru-RU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7194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36866" y="4101075"/>
            <a:ext cx="418484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Акчурина</a:t>
            </a:r>
            <a:endParaRPr lang="ru-RU" sz="27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Рита </a:t>
            </a:r>
            <a:r>
              <a:rPr lang="ru-RU" sz="27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Наилевна</a:t>
            </a:r>
            <a:endParaRPr lang="ru-RU" sz="27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руководитель проекта Российского экспертного центра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1" y="1124744"/>
            <a:ext cx="693102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2204864"/>
            <a:ext cx="717116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Действие настоящего Федерального закона не распространяется на относящиеся к землям сельскохозяйственного назначения садовые, огородные, дачные земельные участки, земельные участки, предназначенные для ведения личного подсобного хозяйства, гаражного строительства (в том числе для индивидуального гаражного строительства), а также на земельные участки, на которых расположены объекты недвижимости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32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8" y="849245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71472" y="1316767"/>
            <a:ext cx="8249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7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Кадровое обеспечение отраслей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агропромышленного комплекса</a:t>
            </a:r>
            <a:endParaRPr lang="ru-RU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7194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36866" y="4101075"/>
            <a:ext cx="418484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Юнусбаев</a:t>
            </a:r>
            <a:endParaRPr lang="ru-RU" sz="27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Наиль </a:t>
            </a:r>
            <a:r>
              <a:rPr lang="ru-RU" sz="27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Муртазович</a:t>
            </a:r>
            <a:endParaRPr lang="ru-RU" sz="27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роректор по учебной работе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ФГБОУ ВО «БГАУ»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90394" y="3068961"/>
            <a:ext cx="5163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До новых встреч</a:t>
            </a:r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!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0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5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80983"/>
              </p:ext>
            </p:extLst>
          </p:nvPr>
        </p:nvGraphicFramePr>
        <p:xfrm>
          <a:off x="323529" y="1412776"/>
          <a:ext cx="8496942" cy="4885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/>
                <a:gridCol w="2232248"/>
                <a:gridCol w="2232247"/>
              </a:tblGrid>
              <a:tr h="4050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наименование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9 месяцев 2018 года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9 месяцев 2017</a:t>
                      </a:r>
                      <a:r>
                        <a:rPr lang="ru-RU" baseline="0" dirty="0" smtClean="0"/>
                        <a:t> года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 проведено контрольно-надзорных</a:t>
                      </a:r>
                      <a:r>
                        <a:rPr lang="ru-RU" baseline="0" dirty="0" smtClean="0"/>
                        <a:t> мероприятий, в </a:t>
                      </a:r>
                      <a:r>
                        <a:rPr lang="ru-RU" baseline="0" dirty="0" err="1" smtClean="0"/>
                        <a:t>т.ч</a:t>
                      </a:r>
                      <a:r>
                        <a:rPr lang="ru-RU" baseline="0" dirty="0" smtClean="0"/>
                        <a:t>.: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462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605</a:t>
                      </a:r>
                      <a:endParaRPr lang="ru-RU" b="1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Плановых проверок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403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530</a:t>
                      </a:r>
                      <a:endParaRPr lang="ru-RU" b="1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dirty="0" smtClean="0"/>
                        <a:t>Внеплановых</a:t>
                      </a:r>
                      <a:r>
                        <a:rPr lang="ru-RU" baseline="0" dirty="0" smtClean="0"/>
                        <a:t> проверок по контролю исполнения предписаний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Проведено административных расследований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27</a:t>
                      </a:r>
                      <a:endParaRPr lang="ru-RU" b="1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Проведено мероприятий по</a:t>
                      </a:r>
                      <a:r>
                        <a:rPr lang="ru-RU" baseline="0" dirty="0" smtClean="0"/>
                        <a:t> факту обнаружения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</a:t>
                      </a:r>
                      <a:endParaRPr lang="ru-RU" b="1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Проведено плановых (рейдовых) осмотров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Проконтролированная площадь поднадзорных земель, 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18638,12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220855,5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1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4472" y="1124744"/>
            <a:ext cx="842493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Постановление Правительства Российской Федерации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от 2 января 2015 г. № 1 «Об утверждении Положения о государственном земельном надзоре» (в редакции постановления от 08.09.2017 г. № 1084)</a:t>
            </a:r>
            <a:endParaRPr lang="ru-RU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145923"/>
            <a:ext cx="8031836" cy="3785652"/>
          </a:xfrm>
          <a:prstGeom prst="rect">
            <a:avLst/>
          </a:prstGeom>
          <a:solidFill>
            <a:schemeClr val="accent6">
              <a:lumMod val="75000"/>
              <a:alpha val="1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Плановые проверки в отношении юридических лиц, индивидуальных предпринимателей и граждан, являющихся правообладателями земельных участков, осуществляются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территориальными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Управлениями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зависимости от присвоенной категории риска со следующей периодичностью:</a:t>
            </a:r>
          </a:p>
          <a:p>
            <a:pPr marL="342900" indent="-342900" algn="just">
              <a:buFont typeface="Wingdings" pitchFamily="2" charset="2"/>
              <a:buChar char="q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ля земельных участков, отнесенных к категории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среднего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риска, - не чаще чем один раз в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года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q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ля земельных участков, отнесенных к категории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умеренного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риска, - не чаще чем один раз в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 лет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отношении земельных участков, отнесенных к категории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низкого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риска, плановые проверки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проводятся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ртост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ан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50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23\fsvp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0107"/>
            <a:ext cx="8496944" cy="56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лево 1"/>
          <p:cNvSpPr/>
          <p:nvPr/>
        </p:nvSpPr>
        <p:spPr>
          <a:xfrm>
            <a:off x="1907704" y="4984742"/>
            <a:ext cx="936104" cy="689800"/>
          </a:xfrm>
          <a:prstGeom prst="leftArrow">
            <a:avLst/>
          </a:prstGeom>
          <a:solidFill>
            <a:srgbClr val="FF00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229200"/>
            <a:ext cx="151216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8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23\fsvp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83080"/>
            <a:ext cx="8588821" cy="559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4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339752" y="3645024"/>
            <a:ext cx="172819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2843808" y="3933056"/>
            <a:ext cx="576064" cy="792088"/>
          </a:xfrm>
          <a:prstGeom prst="upArrow">
            <a:avLst/>
          </a:prstGeom>
          <a:solidFill>
            <a:srgbClr val="FF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1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2978</TotalTime>
  <Words>2941</Words>
  <Application>Microsoft Office PowerPoint</Application>
  <PresentationFormat>Экран (4:3)</PresentationFormat>
  <Paragraphs>470</Paragraphs>
  <Slides>51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Сравнительный анализ выявленных нарушений  за 9 месяцев 2018 и 9 месяцев 2017 годов </vt:lpstr>
      <vt:lpstr>Презентация PowerPoint</vt:lpstr>
      <vt:lpstr>Презентация PowerPoint</vt:lpstr>
      <vt:lpstr>Презентация PowerPoint</vt:lpstr>
      <vt:lpstr> Управление Федеральной службы по ветеринарному и фитосанитарному надзору по Республике Башкортостан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Федеральной службы по ветеринарному  и фитосанитарному надзору по Республике Башкортостан</vt:lpstr>
      <vt:lpstr>Федеральный закон «Об обороте земель  сельскохозяйственного назначения» от 24.07.2002 г. №101-ФЗ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Земельный 2</dc:creator>
  <cp:lastModifiedBy>Гнездин Алексей Николаевич</cp:lastModifiedBy>
  <cp:revision>166</cp:revision>
  <cp:lastPrinted>2018-10-10T10:53:02Z</cp:lastPrinted>
  <dcterms:created xsi:type="dcterms:W3CDTF">2017-09-23T05:27:49Z</dcterms:created>
  <dcterms:modified xsi:type="dcterms:W3CDTF">2018-10-11T08:49:07Z</dcterms:modified>
</cp:coreProperties>
</file>