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ppt/notesSlides/notesSlide1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charts/chart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6"/>
  </p:notesMasterIdLst>
  <p:sldIdLst>
    <p:sldId id="260" r:id="rId3"/>
    <p:sldId id="308" r:id="rId4"/>
    <p:sldId id="325" r:id="rId5"/>
    <p:sldId id="324" r:id="rId6"/>
    <p:sldId id="362" r:id="rId7"/>
    <p:sldId id="363" r:id="rId8"/>
    <p:sldId id="364" r:id="rId9"/>
    <p:sldId id="365" r:id="rId10"/>
    <p:sldId id="371" r:id="rId11"/>
    <p:sldId id="366" r:id="rId12"/>
    <p:sldId id="367" r:id="rId13"/>
    <p:sldId id="368" r:id="rId14"/>
    <p:sldId id="369" r:id="rId15"/>
    <p:sldId id="370" r:id="rId16"/>
    <p:sldId id="352" r:id="rId17"/>
    <p:sldId id="353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271" r:id="rId27"/>
    <p:sldId id="272" r:id="rId28"/>
    <p:sldId id="298" r:id="rId29"/>
    <p:sldId id="267" r:id="rId30"/>
    <p:sldId id="270" r:id="rId31"/>
    <p:sldId id="323" r:id="rId32"/>
    <p:sldId id="326" r:id="rId33"/>
    <p:sldId id="345" r:id="rId34"/>
    <p:sldId id="339" r:id="rId35"/>
    <p:sldId id="340" r:id="rId36"/>
    <p:sldId id="383" r:id="rId37"/>
    <p:sldId id="384" r:id="rId38"/>
    <p:sldId id="385" r:id="rId39"/>
    <p:sldId id="386" r:id="rId40"/>
    <p:sldId id="387" r:id="rId41"/>
    <p:sldId id="388" r:id="rId42"/>
    <p:sldId id="389" r:id="rId43"/>
    <p:sldId id="390" r:id="rId44"/>
    <p:sldId id="391" r:id="rId45"/>
    <p:sldId id="392" r:id="rId46"/>
    <p:sldId id="393" r:id="rId47"/>
    <p:sldId id="343" r:id="rId48"/>
    <p:sldId id="342" r:id="rId49"/>
    <p:sldId id="327" r:id="rId50"/>
    <p:sldId id="330" r:id="rId51"/>
    <p:sldId id="348" r:id="rId52"/>
    <p:sldId id="331" r:id="rId53"/>
    <p:sldId id="349" r:id="rId54"/>
    <p:sldId id="332" r:id="rId55"/>
    <p:sldId id="350" r:id="rId56"/>
    <p:sldId id="351" r:id="rId57"/>
    <p:sldId id="333" r:id="rId58"/>
    <p:sldId id="335" r:id="rId59"/>
    <p:sldId id="337" r:id="rId60"/>
    <p:sldId id="341" r:id="rId61"/>
    <p:sldId id="346" r:id="rId62"/>
    <p:sldId id="347" r:id="rId63"/>
    <p:sldId id="372" r:id="rId64"/>
    <p:sldId id="334" r:id="rId65"/>
  </p:sldIdLst>
  <p:sldSz cx="9144000" cy="6858000" type="screen4x3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Гнездин Алексей Николаевич" initials="ГА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DF7F5"/>
    <a:srgbClr val="CBE17B"/>
    <a:srgbClr val="8FC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082" autoAdjust="0"/>
    <p:restoredTop sz="94713" autoAdjust="0"/>
  </p:normalViewPr>
  <p:slideViewPr>
    <p:cSldViewPr>
      <p:cViewPr>
        <p:scale>
          <a:sx n="110" d="100"/>
          <a:sy n="110" d="100"/>
        </p:scale>
        <p:origin x="-16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3972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4361041045419271E-2"/>
          <c:y val="7.6292756199472775E-2"/>
          <c:w val="0.9336589998016952"/>
          <c:h val="0.5498271732739951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dLbls>
            <c:dLbl>
              <c:idx val="0"/>
              <c:layout>
                <c:manualLayout>
                  <c:x val="2.8775068433743028E-3"/>
                  <c:y val="-4.378438735636613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76-4127-893C-285AAD730F5A}"/>
                </c:ext>
              </c:extLst>
            </c:dLbl>
            <c:dLbl>
              <c:idx val="1"/>
              <c:layout>
                <c:manualLayout>
                  <c:x val="0"/>
                  <c:y val="-1.7322514383749891E-7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1680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76-4127-893C-285AAD730F5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1168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3D8-4AC6-BC11-4217AABC131D}"/>
                </c:ext>
              </c:extLst>
            </c:dLbl>
            <c:dLbl>
              <c:idx val="3"/>
              <c:layout>
                <c:manualLayout>
                  <c:x val="2.0935536062775622E-3"/>
                  <c:y val="2.1999593267362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76-4127-893C-285AAD730F5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69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3D8-4AC6-BC11-4217AABC13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Контрольно - надзорные мероприятия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Наложено штрафов</c:v>
                </c:pt>
                <c:pt idx="4">
                  <c:v>Выдано предостережений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2525</c:v>
                </c:pt>
                <c:pt idx="1">
                  <c:v>1680</c:v>
                </c:pt>
                <c:pt idx="2">
                  <c:v>1168</c:v>
                </c:pt>
                <c:pt idx="3">
                  <c:v>6501</c:v>
                </c:pt>
                <c:pt idx="4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276-4127-893C-285AAD730F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4.327206420632615E-2"/>
                  <c:y val="-4.61333280848183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2635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76-4127-893C-285AAD730F5A}"/>
                </c:ext>
              </c:extLst>
            </c:dLbl>
            <c:dLbl>
              <c:idx val="1"/>
              <c:layout>
                <c:manualLayout>
                  <c:x val="3.0132739221569692E-2"/>
                  <c:y val="-8.5356689625927188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1776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76-4127-893C-285AAD730F5A}"/>
                </c:ext>
              </c:extLst>
            </c:dLbl>
            <c:dLbl>
              <c:idx val="2"/>
              <c:layout>
                <c:manualLayout>
                  <c:x val="3.0513132606709459E-2"/>
                  <c:y val="3.9831389573994451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1226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276-4127-893C-285AAD730F5A}"/>
                </c:ext>
              </c:extLst>
            </c:dLbl>
            <c:dLbl>
              <c:idx val="3"/>
              <c:layout>
                <c:manualLayout>
                  <c:x val="3.182613265590343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276-4127-893C-285AAD730F5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rgbClr val="FF0000"/>
                        </a:solidFill>
                      </a:rPr>
                      <a:t>132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276-4127-893C-285AAD730F5A}"/>
                </c:ext>
              </c:extLst>
            </c:dLbl>
            <c:dLbl>
              <c:idx val="5"/>
              <c:layout>
                <c:manualLayout>
                  <c:x val="1.9067989285892189E-2"/>
                  <c:y val="1.0563371143555613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276-4127-893C-285AAD730F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 b="1">
                    <a:solidFill>
                      <a:srgbClr val="FF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Контрольно - надзорные мероприятия</c:v>
                </c:pt>
                <c:pt idx="1">
                  <c:v>Выявлено нарушений</c:v>
                </c:pt>
                <c:pt idx="2">
                  <c:v>Составлено протоколов</c:v>
                </c:pt>
                <c:pt idx="3">
                  <c:v>Наложено штрафов</c:v>
                </c:pt>
                <c:pt idx="4">
                  <c:v>Выдано предостережений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2635</c:v>
                </c:pt>
                <c:pt idx="1">
                  <c:v>1776</c:v>
                </c:pt>
                <c:pt idx="2">
                  <c:v>1226</c:v>
                </c:pt>
                <c:pt idx="3">
                  <c:v>5920</c:v>
                </c:pt>
                <c:pt idx="4">
                  <c:v>132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9276-4127-893C-285AAD730F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29867776"/>
        <c:axId val="129869312"/>
        <c:axId val="0"/>
      </c:bar3DChart>
      <c:catAx>
        <c:axId val="1298677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 kern="1000" baseline="0">
                <a:latin typeface="Arial Narrow" pitchFamily="34" charset="0"/>
              </a:defRPr>
            </a:pPr>
            <a:endParaRPr lang="ru-RU"/>
          </a:p>
        </c:txPr>
        <c:crossAx val="129869312"/>
        <c:crosses val="autoZero"/>
        <c:auto val="1"/>
        <c:lblAlgn val="ctr"/>
        <c:lblOffset val="100"/>
        <c:noMultiLvlLbl val="0"/>
      </c:catAx>
      <c:valAx>
        <c:axId val="129869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298677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05216115335649"/>
          <c:y val="0.76499237548830223"/>
          <c:w val="0.22069835777550029"/>
          <c:h val="0.10142565095265749"/>
        </c:manualLayout>
      </c:layout>
      <c:overlay val="0"/>
      <c:txPr>
        <a:bodyPr/>
        <a:lstStyle/>
        <a:p>
          <a:pPr>
            <a:defRPr sz="2000" b="1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6791779796027365E-2"/>
          <c:y val="4.8901244091443016E-2"/>
          <c:w val="0.75390971877937507"/>
          <c:h val="0.8531015236146158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Sheet0!$C$3</c:f>
              <c:strCache>
                <c:ptCount val="1"/>
                <c:pt idx="0">
                  <c:v>Количество ВСД, тыс. штук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6913841417286518E-3"/>
                  <c:y val="-6.698534614367777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733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A51-4608-892E-1B9FEBCC1792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878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9B6-4194-9B89-4B3056D89FDF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1017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9B6-4194-9B89-4B3056D89FDF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1198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9B6-4194-9B89-4B3056D89FDF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1274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9B6-4194-9B89-4B3056D89FDF}"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1700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9B6-4194-9B89-4B3056D89FDF}"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/>
                      <a:t>2098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9B6-4194-9B89-4B3056D89FDF}"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2379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9B6-4194-9B89-4B3056D89FDF}"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2194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9B6-4194-9B89-4B3056D89FDF}"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/>
                      <a:t>2456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9B6-4194-9B89-4B3056D89FDF}"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/>
                      <a:t>2421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9B6-4194-9B89-4B3056D89FDF}"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/>
                      <a:t>2640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9B6-4194-9B89-4B3056D89F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Sheet0!$B$4:$B$15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Sheet0!$C$4:$C$15</c:f>
              <c:numCache>
                <c:formatCode>#,##0.000</c:formatCode>
                <c:ptCount val="12"/>
                <c:pt idx="0">
                  <c:v>733.27300000000002</c:v>
                </c:pt>
                <c:pt idx="1">
                  <c:v>877.85599999999999</c:v>
                </c:pt>
                <c:pt idx="2">
                  <c:v>1017.208</c:v>
                </c:pt>
                <c:pt idx="3">
                  <c:v>1197.7470000000001</c:v>
                </c:pt>
                <c:pt idx="4">
                  <c:v>1273.758</c:v>
                </c:pt>
                <c:pt idx="5">
                  <c:v>1700.702</c:v>
                </c:pt>
                <c:pt idx="6">
                  <c:v>2098.8510000000001</c:v>
                </c:pt>
                <c:pt idx="7">
                  <c:v>2378.7289999999998</c:v>
                </c:pt>
                <c:pt idx="8">
                  <c:v>2193.7640000000001</c:v>
                </c:pt>
                <c:pt idx="9">
                  <c:v>2455.7399999999998</c:v>
                </c:pt>
                <c:pt idx="10">
                  <c:v>2420.9949999999999</c:v>
                </c:pt>
                <c:pt idx="11">
                  <c:v>2639.83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51-4608-892E-1B9FEBCC17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shape val="box"/>
        <c:axId val="171713280"/>
        <c:axId val="171714816"/>
        <c:axId val="168992768"/>
      </c:bar3DChart>
      <c:catAx>
        <c:axId val="17171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714816"/>
        <c:crosses val="autoZero"/>
        <c:auto val="1"/>
        <c:lblAlgn val="ctr"/>
        <c:lblOffset val="100"/>
        <c:noMultiLvlLbl val="0"/>
      </c:catAx>
      <c:valAx>
        <c:axId val="17171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713280"/>
        <c:crosses val="autoZero"/>
        <c:crossBetween val="between"/>
      </c:valAx>
      <c:serAx>
        <c:axId val="16899276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7148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/>
              <a:t>Количество оформленных </a:t>
            </a:r>
            <a:r>
              <a:rPr lang="ru-RU" sz="1800" b="1" dirty="0" err="1"/>
              <a:t>эВСД</a:t>
            </a:r>
            <a:r>
              <a:rPr lang="ru-RU" sz="1800" b="1" baseline="0" dirty="0"/>
              <a:t> по годам, тыс. шт.</a:t>
            </a:r>
            <a:endParaRPr lang="ru-RU" sz="1800" b="1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977174003985825E-2"/>
          <c:y val="0.18628152739306514"/>
          <c:w val="0.89407144062182387"/>
          <c:h val="0.65002833922972147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Sheet0!$C$176:$C$180</c:f>
              <c:strCache>
                <c:ptCount val="5"/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Sheet0!$D$176:$D$180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CD-42D3-946A-2082193873E7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4121153261991828E-2"/>
                  <c:y val="-0.1401306754621086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F1-4EC9-9451-45A8E8844C48}"/>
                </c:ext>
              </c:extLst>
            </c:dLbl>
            <c:dLbl>
              <c:idx val="2"/>
              <c:layout>
                <c:manualLayout>
                  <c:x val="1.3460940233864209E-2"/>
                  <c:y val="-0.1347410340981814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DF1-4EC9-9451-45A8E8844C48}"/>
                </c:ext>
              </c:extLst>
            </c:dLbl>
            <c:dLbl>
              <c:idx val="3"/>
              <c:layout>
                <c:manualLayout>
                  <c:x val="1.4912334635321729E-2"/>
                  <c:y val="-0.161689240917817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DF1-4EC9-9451-45A8E8844C48}"/>
                </c:ext>
              </c:extLst>
            </c:dLbl>
            <c:dLbl>
              <c:idx val="4"/>
              <c:layout>
                <c:manualLayout>
                  <c:x val="1.5572547663449295E-2"/>
                  <c:y val="-0.328768123199562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DF1-4EC9-9451-45A8E8844C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Sheet0!$C$176:$C$180</c:f>
              <c:strCache>
                <c:ptCount val="5"/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Sheet0!$E$176:$E$180</c:f>
              <c:numCache>
                <c:formatCode>General</c:formatCode>
                <c:ptCount val="5"/>
                <c:pt idx="1">
                  <c:v>0.9</c:v>
                </c:pt>
                <c:pt idx="2">
                  <c:v>504</c:v>
                </c:pt>
                <c:pt idx="3">
                  <c:v>3666</c:v>
                </c:pt>
                <c:pt idx="4">
                  <c:v>20988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CD-42D3-946A-2082193873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72541440"/>
        <c:axId val="172542976"/>
        <c:axId val="0"/>
      </c:bar3DChart>
      <c:catAx>
        <c:axId val="172541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542976"/>
        <c:crosses val="autoZero"/>
        <c:auto val="1"/>
        <c:lblAlgn val="ctr"/>
        <c:lblOffset val="100"/>
        <c:noMultiLvlLbl val="0"/>
      </c:catAx>
      <c:valAx>
        <c:axId val="17254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2541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/>
              <a:t>Экспорт</a:t>
            </a:r>
          </a:p>
        </c:rich>
      </c:tx>
      <c:layout>
        <c:manualLayout>
          <c:xMode val="edge"/>
          <c:yMode val="edge"/>
          <c:x val="0.41197222222222252"/>
          <c:y val="4.1666666666666692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500202523741569"/>
          <c:y val="0.18560185185185191"/>
          <c:w val="0.85833136381673547"/>
          <c:h val="0.5438032225138529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Sheet0!$B$147</c:f>
              <c:strCache>
                <c:ptCount val="1"/>
                <c:pt idx="0">
                  <c:v>Мед и продукты пчеловодства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Sheet0!$C$146:$E$146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Sheet0!$C$147:$E$147</c:f>
              <c:numCache>
                <c:formatCode>General</c:formatCode>
                <c:ptCount val="2"/>
                <c:pt idx="0">
                  <c:v>53.3</c:v>
                </c:pt>
                <c:pt idx="1">
                  <c:v>26.3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FA-49C0-8870-820B4C145DAF}"/>
            </c:ext>
          </c:extLst>
        </c:ser>
        <c:ser>
          <c:idx val="1"/>
          <c:order val="1"/>
          <c:tx>
            <c:strRef>
              <c:f>Sheet0!$B$148</c:f>
              <c:strCache>
                <c:ptCount val="1"/>
                <c:pt idx="0">
                  <c:v>Корма и кормовые добавки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3333333333333454E-3"/>
                  <c:y val="9.25925925925928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FA-49C0-8870-820B4C145DAF}"/>
                </c:ext>
              </c:extLst>
            </c:dLbl>
            <c:dLbl>
              <c:idx val="1"/>
              <c:layout>
                <c:manualLayout>
                  <c:x val="-1.0185067526416028E-16"/>
                  <c:y val="0.111111111111111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BFA-49C0-8870-820B4C145D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Sheet0!$C$146:$E$146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Sheet0!$C$148:$E$148</c:f>
              <c:numCache>
                <c:formatCode>General</c:formatCode>
                <c:ptCount val="2"/>
                <c:pt idx="0">
                  <c:v>5494</c:v>
                </c:pt>
                <c:pt idx="1">
                  <c:v>26154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EBFA-49C0-8870-820B4C145DAF}"/>
            </c:ext>
          </c:extLst>
        </c:ser>
        <c:ser>
          <c:idx val="2"/>
          <c:order val="2"/>
          <c:tx>
            <c:strRef>
              <c:f>Sheet0!$B$149</c:f>
              <c:strCache>
                <c:ptCount val="1"/>
                <c:pt idx="0">
                  <c:v>Пухо-перовое сырье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444444444444445E-2"/>
                  <c:y val="4.62962962962954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FA-49C0-8870-820B4C145DAF}"/>
                </c:ext>
              </c:extLst>
            </c:dLbl>
            <c:dLbl>
              <c:idx val="1"/>
              <c:layout>
                <c:manualLayout>
                  <c:x val="2.4999999999999897E-2"/>
                  <c:y val="-4.6296296296296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FA-49C0-8870-820B4C145D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Sheet0!$C$146:$E$146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Sheet0!$C$149:$E$149</c:f>
              <c:numCache>
                <c:formatCode>General</c:formatCode>
                <c:ptCount val="2"/>
                <c:pt idx="0">
                  <c:v>17.399999999999999</c:v>
                </c:pt>
                <c:pt idx="1">
                  <c:v>20.2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FA-49C0-8870-820B4C145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229440"/>
        <c:axId val="199230976"/>
        <c:axId val="0"/>
      </c:bar3DChart>
      <c:catAx>
        <c:axId val="19922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230976"/>
        <c:crosses val="autoZero"/>
        <c:auto val="1"/>
        <c:lblAlgn val="ctr"/>
        <c:lblOffset val="100"/>
        <c:noMultiLvlLbl val="0"/>
      </c:catAx>
      <c:valAx>
        <c:axId val="199230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22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По Российской Федерации,</a:t>
            </a:r>
            <a:r>
              <a:rPr lang="ru-RU" b="1" baseline="0"/>
              <a:t> ТС и СНГ</a:t>
            </a:r>
            <a:r>
              <a:rPr lang="ru-RU" b="1"/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Sheet0!$C$129</c:f>
              <c:strCache>
                <c:ptCount val="1"/>
                <c:pt idx="0">
                  <c:v>2017, тонн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Sheet0!$B$130:$B$135</c:f>
              <c:strCache>
                <c:ptCount val="5"/>
                <c:pt idx="0">
                  <c:v>Мясо и мясопродукты</c:v>
                </c:pt>
                <c:pt idx="1">
                  <c:v>Рыба и рыбопродукты</c:v>
                </c:pt>
                <c:pt idx="2">
                  <c:v>Мед и продукты пчеловодства</c:v>
                </c:pt>
                <c:pt idx="3">
                  <c:v>Корма, зерно и кормовые добавки</c:v>
                </c:pt>
                <c:pt idx="4">
                  <c:v>Сырье животного происхождения</c:v>
                </c:pt>
              </c:strCache>
            </c:strRef>
          </c:cat>
          <c:val>
            <c:numRef>
              <c:f>Sheet0!$C$130:$C$135</c:f>
              <c:numCache>
                <c:formatCode>General</c:formatCode>
                <c:ptCount val="6"/>
                <c:pt idx="0">
                  <c:v>466</c:v>
                </c:pt>
                <c:pt idx="1">
                  <c:v>2052</c:v>
                </c:pt>
                <c:pt idx="2">
                  <c:v>9.3000000000000007</c:v>
                </c:pt>
                <c:pt idx="3">
                  <c:v>147111</c:v>
                </c:pt>
                <c:pt idx="4">
                  <c:v>182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153-4F9E-B9E9-0D0C2A3CC589}"/>
            </c:ext>
          </c:extLst>
        </c:ser>
        <c:ser>
          <c:idx val="1"/>
          <c:order val="1"/>
          <c:tx>
            <c:strRef>
              <c:f>Sheet0!$D$129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Sheet0!$B$130:$B$135</c:f>
              <c:strCache>
                <c:ptCount val="5"/>
                <c:pt idx="0">
                  <c:v>Мясо и мясопродукты</c:v>
                </c:pt>
                <c:pt idx="1">
                  <c:v>Рыба и рыбопродукты</c:v>
                </c:pt>
                <c:pt idx="2">
                  <c:v>Мед и продукты пчеловодства</c:v>
                </c:pt>
                <c:pt idx="3">
                  <c:v>Корма, зерно и кормовые добавки</c:v>
                </c:pt>
                <c:pt idx="4">
                  <c:v>Сырье животного происхождения</c:v>
                </c:pt>
              </c:strCache>
            </c:strRef>
          </c:cat>
          <c:val>
            <c:numRef>
              <c:f>Sheet0!$D$130:$D$135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53-4F9E-B9E9-0D0C2A3CC589}"/>
            </c:ext>
          </c:extLst>
        </c:ser>
        <c:ser>
          <c:idx val="2"/>
          <c:order val="2"/>
          <c:tx>
            <c:strRef>
              <c:f>Sheet0!$E$129</c:f>
              <c:strCache>
                <c:ptCount val="1"/>
                <c:pt idx="0">
                  <c:v>2018, тонн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Sheet0!$B$130:$B$135</c:f>
              <c:strCache>
                <c:ptCount val="5"/>
                <c:pt idx="0">
                  <c:v>Мясо и мясопродукты</c:v>
                </c:pt>
                <c:pt idx="1">
                  <c:v>Рыба и рыбопродукты</c:v>
                </c:pt>
                <c:pt idx="2">
                  <c:v>Мед и продукты пчеловодства</c:v>
                </c:pt>
                <c:pt idx="3">
                  <c:v>Корма, зерно и кормовые добавки</c:v>
                </c:pt>
                <c:pt idx="4">
                  <c:v>Сырье животного происхождения</c:v>
                </c:pt>
              </c:strCache>
            </c:strRef>
          </c:cat>
          <c:val>
            <c:numRef>
              <c:f>Sheet0!$E$130:$E$135</c:f>
              <c:numCache>
                <c:formatCode>General</c:formatCode>
                <c:ptCount val="6"/>
                <c:pt idx="0">
                  <c:v>138</c:v>
                </c:pt>
                <c:pt idx="1">
                  <c:v>1219</c:v>
                </c:pt>
                <c:pt idx="2">
                  <c:v>5.2</c:v>
                </c:pt>
                <c:pt idx="3">
                  <c:v>258154</c:v>
                </c:pt>
                <c:pt idx="4">
                  <c:v>93.5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153-4F9E-B9E9-0D0C2A3CC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056832"/>
        <c:axId val="200058368"/>
      </c:barChart>
      <c:catAx>
        <c:axId val="20005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058368"/>
        <c:crosses val="autoZero"/>
        <c:auto val="1"/>
        <c:lblAlgn val="ctr"/>
        <c:lblOffset val="100"/>
        <c:noMultiLvlLbl val="0"/>
      </c:catAx>
      <c:valAx>
        <c:axId val="200058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05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133251106551142"/>
          <c:y val="0.18152189138030522"/>
          <c:w val="0.85833136381673547"/>
          <c:h val="0.564203407167722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Sheet0!$B$147</c:f>
              <c:strCache>
                <c:ptCount val="1"/>
                <c:pt idx="0">
                  <c:v>Мед и продукты пчеловодства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Sheet0!$C$146:$E$146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Sheet0!$C$147:$E$147</c:f>
              <c:numCache>
                <c:formatCode>General</c:formatCode>
                <c:ptCount val="2"/>
                <c:pt idx="0">
                  <c:v>53.3</c:v>
                </c:pt>
                <c:pt idx="1">
                  <c:v>26.3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FA-49C0-8870-820B4C145DAF}"/>
            </c:ext>
          </c:extLst>
        </c:ser>
        <c:ser>
          <c:idx val="2"/>
          <c:order val="1"/>
          <c:tx>
            <c:strRef>
              <c:f>Sheet0!$B$149</c:f>
              <c:strCache>
                <c:ptCount val="1"/>
                <c:pt idx="0">
                  <c:v>Пухо-перовое сырье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444444444444445E-2"/>
                  <c:y val="4.62962962962954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BFA-49C0-8870-820B4C145DAF}"/>
                </c:ext>
              </c:extLst>
            </c:dLbl>
            <c:dLbl>
              <c:idx val="1"/>
              <c:layout>
                <c:manualLayout>
                  <c:x val="2.4999999999999897E-2"/>
                  <c:y val="-4.62962962962963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BFA-49C0-8870-820B4C145D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Sheet0!$C$146:$E$146</c:f>
              <c:numCache>
                <c:formatCode>General</c:formatCode>
                <c:ptCount val="2"/>
                <c:pt idx="0">
                  <c:v>2017</c:v>
                </c:pt>
                <c:pt idx="1">
                  <c:v>2018</c:v>
                </c:pt>
              </c:numCache>
            </c:numRef>
          </c:cat>
          <c:val>
            <c:numRef>
              <c:f>Sheet0!$C$149:$E$149</c:f>
              <c:numCache>
                <c:formatCode>General</c:formatCode>
                <c:ptCount val="2"/>
                <c:pt idx="0">
                  <c:v>17.399999999999999</c:v>
                </c:pt>
                <c:pt idx="1">
                  <c:v>20.2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BFA-49C0-8870-820B4C145D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99783552"/>
        <c:axId val="199785088"/>
        <c:axId val="0"/>
      </c:bar3DChart>
      <c:catAx>
        <c:axId val="199783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785088"/>
        <c:crosses val="autoZero"/>
        <c:auto val="1"/>
        <c:lblAlgn val="ctr"/>
        <c:lblOffset val="100"/>
        <c:noMultiLvlLbl val="0"/>
      </c:catAx>
      <c:valAx>
        <c:axId val="199785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7835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/>
              <a:t>По Российской Федерации,</a:t>
            </a:r>
            <a:r>
              <a:rPr lang="ru-RU" b="1" baseline="0"/>
              <a:t> ТС и СНГ</a:t>
            </a:r>
            <a:r>
              <a:rPr lang="ru-RU" b="1"/>
              <a:t> 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3.403243468738594E-2"/>
          <c:y val="0.23937882364982688"/>
          <c:w val="0.88908009015429368"/>
          <c:h val="0.6025643148343125"/>
        </c:manualLayout>
      </c:layout>
      <c:barChart>
        <c:barDir val="bar"/>
        <c:grouping val="percentStacked"/>
        <c:varyColors val="0"/>
        <c:ser>
          <c:idx val="1"/>
          <c:order val="0"/>
          <c:tx>
            <c:strRef>
              <c:f>Sheet0!$D$129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Sheet0!$B$130:$B$135</c:f>
              <c:strCache>
                <c:ptCount val="5"/>
                <c:pt idx="0">
                  <c:v>Мясо и мясопродукты</c:v>
                </c:pt>
                <c:pt idx="1">
                  <c:v>Рыба и рыбопродукты</c:v>
                </c:pt>
                <c:pt idx="2">
                  <c:v>Мед и продукты пчеловодства</c:v>
                </c:pt>
                <c:pt idx="3">
                  <c:v>Корма, зерно и кормовые добавки</c:v>
                </c:pt>
                <c:pt idx="4">
                  <c:v>Сырье животного происхождения</c:v>
                </c:pt>
              </c:strCache>
            </c:strRef>
          </c:cat>
          <c:val>
            <c:numRef>
              <c:f>Sheet0!$D$130:$D$135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53-4F9E-B9E9-0D0C2A3CC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0485120"/>
        <c:axId val="200486912"/>
      </c:barChart>
      <c:catAx>
        <c:axId val="2004851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200486912"/>
        <c:crosses val="autoZero"/>
        <c:auto val="1"/>
        <c:lblAlgn val="ctr"/>
        <c:lblOffset val="100"/>
        <c:noMultiLvlLbl val="0"/>
      </c:catAx>
      <c:valAx>
        <c:axId val="200486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48512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37E258-4372-4B4B-A1AC-2C634C190314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A0C7D0-A6A7-4D8B-8F11-004C8A7310B9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Технический регламент Таможенного союза «О безопасности зерна», принятый Комиссией Таможенного союза от 09.12.2011 N 874.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6E6FDB9F-50AA-40F7-AA0F-EE3AB1EB9865}" type="parTrans" cxnId="{B9D38E92-218F-4645-852B-3CE869A2DDD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1C167DB7-F9A2-4A74-A2AA-1B194FE43F1D}" type="sibTrans" cxnId="{B9D38E92-218F-4645-852B-3CE869A2DDD0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E7D391E-536E-4353-8CED-E67AEF93EC61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ГОСТ 9353–2016 «Пшеница. Технические условия».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1AE77DC6-B033-4851-8DB1-13782AEF505A}" type="parTrans" cxnId="{8208D65D-6D39-4600-A0D0-DE8219078FC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79A14668-B737-4A50-9EB7-2099EB0733CE}" type="sibTrans" cxnId="{8208D65D-6D39-4600-A0D0-DE8219078FCB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8E00DB3B-6AEA-4AA1-A3E7-DAAD78D51E95}" type="pres">
      <dgm:prSet presAssocID="{E437E258-4372-4B4B-A1AC-2C634C19031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F21C39-8C85-4D3E-9FC9-FE491807207D}" type="pres">
      <dgm:prSet presAssocID="{8FA0C7D0-A6A7-4D8B-8F11-004C8A7310B9}" presName="comp" presStyleCnt="0"/>
      <dgm:spPr/>
    </dgm:pt>
    <dgm:pt modelId="{CE795F54-7719-40D9-BED9-1AA84D781C34}" type="pres">
      <dgm:prSet presAssocID="{8FA0C7D0-A6A7-4D8B-8F11-004C8A7310B9}" presName="box" presStyleLbl="node1" presStyleIdx="0" presStyleCnt="2"/>
      <dgm:spPr/>
      <dgm:t>
        <a:bodyPr/>
        <a:lstStyle/>
        <a:p>
          <a:endParaRPr lang="ru-RU"/>
        </a:p>
      </dgm:t>
    </dgm:pt>
    <dgm:pt modelId="{EFF32B77-0B86-4978-88D1-841F343E724B}" type="pres">
      <dgm:prSet presAssocID="{8FA0C7D0-A6A7-4D8B-8F11-004C8A7310B9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26CEA45-2237-49B1-8F67-7E737CBC871C}" type="pres">
      <dgm:prSet presAssocID="{8FA0C7D0-A6A7-4D8B-8F11-004C8A7310B9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4904BD-3065-4805-A600-221EEA21106C}" type="pres">
      <dgm:prSet presAssocID="{1C167DB7-F9A2-4A74-A2AA-1B194FE43F1D}" presName="spacer" presStyleCnt="0"/>
      <dgm:spPr/>
    </dgm:pt>
    <dgm:pt modelId="{2B7B4766-D6B3-4B6B-B843-4CE014D8EEA2}" type="pres">
      <dgm:prSet presAssocID="{CE7D391E-536E-4353-8CED-E67AEF93EC61}" presName="comp" presStyleCnt="0"/>
      <dgm:spPr/>
    </dgm:pt>
    <dgm:pt modelId="{105D425F-66DE-40A3-9361-9622C8C9BAEF}" type="pres">
      <dgm:prSet presAssocID="{CE7D391E-536E-4353-8CED-E67AEF93EC61}" presName="box" presStyleLbl="node1" presStyleIdx="1" presStyleCnt="2"/>
      <dgm:spPr/>
      <dgm:t>
        <a:bodyPr/>
        <a:lstStyle/>
        <a:p>
          <a:endParaRPr lang="ru-RU"/>
        </a:p>
      </dgm:t>
    </dgm:pt>
    <dgm:pt modelId="{9BB2C320-B0BB-4A61-8E1E-91F28F41CF74}" type="pres">
      <dgm:prSet presAssocID="{CE7D391E-536E-4353-8CED-E67AEF93EC61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34EA1A7-B4BB-4D71-9EB2-E4DE0363F907}" type="pres">
      <dgm:prSet presAssocID="{CE7D391E-536E-4353-8CED-E67AEF93EC61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D38E92-218F-4645-852B-3CE869A2DDD0}" srcId="{E437E258-4372-4B4B-A1AC-2C634C190314}" destId="{8FA0C7D0-A6A7-4D8B-8F11-004C8A7310B9}" srcOrd="0" destOrd="0" parTransId="{6E6FDB9F-50AA-40F7-AA0F-EE3AB1EB9865}" sibTransId="{1C167DB7-F9A2-4A74-A2AA-1B194FE43F1D}"/>
    <dgm:cxn modelId="{836EDFC5-F007-4F15-8AAF-35693A0B3BF5}" type="presOf" srcId="{CE7D391E-536E-4353-8CED-E67AEF93EC61}" destId="{105D425F-66DE-40A3-9361-9622C8C9BAEF}" srcOrd="0" destOrd="0" presId="urn:microsoft.com/office/officeart/2005/8/layout/vList4#1"/>
    <dgm:cxn modelId="{5465B802-2AF9-4EE4-8A22-C5F6D686E40F}" type="presOf" srcId="{8FA0C7D0-A6A7-4D8B-8F11-004C8A7310B9}" destId="{526CEA45-2237-49B1-8F67-7E737CBC871C}" srcOrd="1" destOrd="0" presId="urn:microsoft.com/office/officeart/2005/8/layout/vList4#1"/>
    <dgm:cxn modelId="{8C3A83AE-6AFE-473F-AC86-7EC46768399E}" type="presOf" srcId="{E437E258-4372-4B4B-A1AC-2C634C190314}" destId="{8E00DB3B-6AEA-4AA1-A3E7-DAAD78D51E95}" srcOrd="0" destOrd="0" presId="urn:microsoft.com/office/officeart/2005/8/layout/vList4#1"/>
    <dgm:cxn modelId="{D1D67474-79AD-4892-A80B-22A6B0B90950}" type="presOf" srcId="{8FA0C7D0-A6A7-4D8B-8F11-004C8A7310B9}" destId="{CE795F54-7719-40D9-BED9-1AA84D781C34}" srcOrd="0" destOrd="0" presId="urn:microsoft.com/office/officeart/2005/8/layout/vList4#1"/>
    <dgm:cxn modelId="{B025E4C4-1B91-4F5D-8974-7D611AA94DA5}" type="presOf" srcId="{CE7D391E-536E-4353-8CED-E67AEF93EC61}" destId="{734EA1A7-B4BB-4D71-9EB2-E4DE0363F907}" srcOrd="1" destOrd="0" presId="urn:microsoft.com/office/officeart/2005/8/layout/vList4#1"/>
    <dgm:cxn modelId="{8208D65D-6D39-4600-A0D0-DE8219078FCB}" srcId="{E437E258-4372-4B4B-A1AC-2C634C190314}" destId="{CE7D391E-536E-4353-8CED-E67AEF93EC61}" srcOrd="1" destOrd="0" parTransId="{1AE77DC6-B033-4851-8DB1-13782AEF505A}" sibTransId="{79A14668-B737-4A50-9EB7-2099EB0733CE}"/>
    <dgm:cxn modelId="{6C252F42-F246-49CD-BD65-886863CF3EEF}" type="presParOf" srcId="{8E00DB3B-6AEA-4AA1-A3E7-DAAD78D51E95}" destId="{3CF21C39-8C85-4D3E-9FC9-FE491807207D}" srcOrd="0" destOrd="0" presId="urn:microsoft.com/office/officeart/2005/8/layout/vList4#1"/>
    <dgm:cxn modelId="{3100DCEC-B8FE-454F-9CAF-E85C0510E21A}" type="presParOf" srcId="{3CF21C39-8C85-4D3E-9FC9-FE491807207D}" destId="{CE795F54-7719-40D9-BED9-1AA84D781C34}" srcOrd="0" destOrd="0" presId="urn:microsoft.com/office/officeart/2005/8/layout/vList4#1"/>
    <dgm:cxn modelId="{FB2BDD4F-19AD-44E3-A839-35B977D9E21A}" type="presParOf" srcId="{3CF21C39-8C85-4D3E-9FC9-FE491807207D}" destId="{EFF32B77-0B86-4978-88D1-841F343E724B}" srcOrd="1" destOrd="0" presId="urn:microsoft.com/office/officeart/2005/8/layout/vList4#1"/>
    <dgm:cxn modelId="{9BBB6A31-4B49-4DA4-B67D-DAF8EA2DE7D4}" type="presParOf" srcId="{3CF21C39-8C85-4D3E-9FC9-FE491807207D}" destId="{526CEA45-2237-49B1-8F67-7E737CBC871C}" srcOrd="2" destOrd="0" presId="urn:microsoft.com/office/officeart/2005/8/layout/vList4#1"/>
    <dgm:cxn modelId="{357BF671-7340-4971-BC1C-F1CD4789B03E}" type="presParOf" srcId="{8E00DB3B-6AEA-4AA1-A3E7-DAAD78D51E95}" destId="{F14904BD-3065-4805-A600-221EEA21106C}" srcOrd="1" destOrd="0" presId="urn:microsoft.com/office/officeart/2005/8/layout/vList4#1"/>
    <dgm:cxn modelId="{E502AB7D-1325-41E8-B638-095064E3BFDE}" type="presParOf" srcId="{8E00DB3B-6AEA-4AA1-A3E7-DAAD78D51E95}" destId="{2B7B4766-D6B3-4B6B-B843-4CE014D8EEA2}" srcOrd="2" destOrd="0" presId="urn:microsoft.com/office/officeart/2005/8/layout/vList4#1"/>
    <dgm:cxn modelId="{6EAB2D8C-32A0-4C1C-A2EB-EB0B2694FF46}" type="presParOf" srcId="{2B7B4766-D6B3-4B6B-B843-4CE014D8EEA2}" destId="{105D425F-66DE-40A3-9361-9622C8C9BAEF}" srcOrd="0" destOrd="0" presId="urn:microsoft.com/office/officeart/2005/8/layout/vList4#1"/>
    <dgm:cxn modelId="{C0C94EFD-A7D0-4D65-A2C7-8644038CD040}" type="presParOf" srcId="{2B7B4766-D6B3-4B6B-B843-4CE014D8EEA2}" destId="{9BB2C320-B0BB-4A61-8E1E-91F28F41CF74}" srcOrd="1" destOrd="0" presId="urn:microsoft.com/office/officeart/2005/8/layout/vList4#1"/>
    <dgm:cxn modelId="{66E8074F-CDA8-46FE-9C81-6658530BFA01}" type="presParOf" srcId="{2B7B4766-D6B3-4B6B-B843-4CE014D8EEA2}" destId="{734EA1A7-B4BB-4D71-9EB2-E4DE0363F907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53C217-958A-4DDC-B5F3-EB06D71985F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E8AC59F-0B81-46B4-91BE-7BD542FF7069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Индонезия и Вьетнам  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ACA317-6A58-41B8-808D-3207A8F786B7}" type="parTrans" cxnId="{B7ECDD16-2C81-4F41-8DB8-F225F51DA8B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AB4EC81-1656-48AA-9C9D-5AEC73AC05C9}" type="sibTrans" cxnId="{B7ECDD16-2C81-4F41-8DB8-F225F51DA8BA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61420F-AF40-4F4A-9C60-3B1D7C82AC3F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u-RU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в партиях российской пшеницы были выявлены твердая головня, семена бодяка полевого и зараженность амбарным долгоносиком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17E210-FF39-4810-A239-6C885D300812}" type="parTrans" cxnId="{E29D2AEC-F1ED-49F1-8164-92A216A0F9D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8E75BF0-C859-4BDB-9840-A7FD5B0BC5C6}" type="sibTrans" cxnId="{E29D2AEC-F1ED-49F1-8164-92A216A0F9D5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163C7F6-2809-447C-B458-45F57FAD23DA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Египет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9317A7-48E9-48AB-B6CA-21F14B3A3AD9}" type="parTrans" cxnId="{0F3FCCEB-D3F9-4656-B065-60EF9C86616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CD6E67-80C3-410B-AD86-81F543EE6FB8}" type="sibTrans" cxnId="{0F3FCCEB-D3F9-4656-B065-60EF9C86616C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91878C-7604-491F-9BB0-B441679BFB94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kumimoji="0" lang="ru-RU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российском зерне выявлены мертвые клоп-черепашка и семена сорных растений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8C5BEC-419C-4D01-8728-39C2DCB24636}" type="parTrans" cxnId="{848A524D-BD74-4FEC-8EF1-E4C514A9B55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D4E11F3-1CFA-4491-AD2C-4E586013E5AF}" type="sibTrans" cxnId="{848A524D-BD74-4FEC-8EF1-E4C514A9B55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00C376-7E7D-4E50-92C0-58A290BF9FF2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Азербайджан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F3143B-CCBF-471F-A883-DAAA37D56B83}" type="parTrans" cxnId="{E06D80CC-F358-481F-A7D9-AF68E91A2BE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E397B03-1A59-4B39-B335-7FDC00647FB6}" type="sibTrans" cxnId="{E06D80CC-F358-481F-A7D9-AF68E91A2BE0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56E75-D2B4-4368-B077-135B4CA9E0D8}">
      <dgm:prSet phldrT="[Текст]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kumimoji="0" lang="ru-RU" b="0" i="0" u="none" strike="noStrike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российском зерне выявлены семена амброзии трехраздельной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28EDD43-7B3F-4906-82F9-CC64D9A1071E}" type="parTrans" cxnId="{DBEC950C-6732-4F01-AF2E-F9248171133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07F4E67-77CE-467A-B0CD-059788AF7359}" type="sibTrans" cxnId="{DBEC950C-6732-4F01-AF2E-F92481711332}">
      <dgm:prSet/>
      <dgm:spPr/>
      <dgm:t>
        <a:bodyPr/>
        <a:lstStyle/>
        <a:p>
          <a:endParaRPr lang="ru-RU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1862F22-062E-41DC-8D33-3FBF7659C62C}" type="pres">
      <dgm:prSet presAssocID="{7553C217-958A-4DDC-B5F3-EB06D71985F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08537F5-1AB3-4DC1-8027-D381288C37CF}" type="pres">
      <dgm:prSet presAssocID="{0E8AC59F-0B81-46B4-91BE-7BD542FF7069}" presName="linNode" presStyleCnt="0"/>
      <dgm:spPr/>
    </dgm:pt>
    <dgm:pt modelId="{EFB9A9AA-FDAB-41E9-B178-5AF4A09DE3C4}" type="pres">
      <dgm:prSet presAssocID="{0E8AC59F-0B81-46B4-91BE-7BD542FF706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1140D9-D79C-4125-84B7-FEAE11D9B3AC}" type="pres">
      <dgm:prSet presAssocID="{0E8AC59F-0B81-46B4-91BE-7BD542FF7069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68A58-6235-4CD5-AB80-4FEA86181C33}" type="pres">
      <dgm:prSet presAssocID="{8AB4EC81-1656-48AA-9C9D-5AEC73AC05C9}" presName="sp" presStyleCnt="0"/>
      <dgm:spPr/>
    </dgm:pt>
    <dgm:pt modelId="{399D9F84-763C-4AF8-9CB7-47D643E0739F}" type="pres">
      <dgm:prSet presAssocID="{2163C7F6-2809-447C-B458-45F57FAD23DA}" presName="linNode" presStyleCnt="0"/>
      <dgm:spPr/>
    </dgm:pt>
    <dgm:pt modelId="{A2A3DD16-B841-4984-AFC0-81B6A6C91B4A}" type="pres">
      <dgm:prSet presAssocID="{2163C7F6-2809-447C-B458-45F57FAD23D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A81354-F4D0-4894-B684-648442981815}" type="pres">
      <dgm:prSet presAssocID="{2163C7F6-2809-447C-B458-45F57FAD23D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6177EB-D7F9-4513-8D3A-E6E8E9DFFC4A}" type="pres">
      <dgm:prSet presAssocID="{48CD6E67-80C3-410B-AD86-81F543EE6FB8}" presName="sp" presStyleCnt="0"/>
      <dgm:spPr/>
    </dgm:pt>
    <dgm:pt modelId="{C4225DCE-0C53-4D5F-9B44-8AA6DB625152}" type="pres">
      <dgm:prSet presAssocID="{7200C376-7E7D-4E50-92C0-58A290BF9FF2}" presName="linNode" presStyleCnt="0"/>
      <dgm:spPr/>
    </dgm:pt>
    <dgm:pt modelId="{053C2FCB-F065-4BF0-8B76-6C91926CC6BB}" type="pres">
      <dgm:prSet presAssocID="{7200C376-7E7D-4E50-92C0-58A290BF9FF2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2BD57A-02E6-4D8A-9DDD-2891C4A3FC4B}" type="pres">
      <dgm:prSet presAssocID="{7200C376-7E7D-4E50-92C0-58A290BF9FF2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08A517-D6F5-4D5C-8171-F87D9DB15DE8}" type="presOf" srcId="{9761420F-AF40-4F4A-9C60-3B1D7C82AC3F}" destId="{7D1140D9-D79C-4125-84B7-FEAE11D9B3AC}" srcOrd="0" destOrd="0" presId="urn:microsoft.com/office/officeart/2005/8/layout/vList5"/>
    <dgm:cxn modelId="{0F3FCCEB-D3F9-4656-B065-60EF9C86616C}" srcId="{7553C217-958A-4DDC-B5F3-EB06D71985FA}" destId="{2163C7F6-2809-447C-B458-45F57FAD23DA}" srcOrd="1" destOrd="0" parTransId="{779317A7-48E9-48AB-B6CA-21F14B3A3AD9}" sibTransId="{48CD6E67-80C3-410B-AD86-81F543EE6FB8}"/>
    <dgm:cxn modelId="{E29D2AEC-F1ED-49F1-8164-92A216A0F9D5}" srcId="{0E8AC59F-0B81-46B4-91BE-7BD542FF7069}" destId="{9761420F-AF40-4F4A-9C60-3B1D7C82AC3F}" srcOrd="0" destOrd="0" parTransId="{FB17E210-FF39-4810-A239-6C885D300812}" sibTransId="{08E75BF0-C859-4BDB-9840-A7FD5B0BC5C6}"/>
    <dgm:cxn modelId="{B7ECDD16-2C81-4F41-8DB8-F225F51DA8BA}" srcId="{7553C217-958A-4DDC-B5F3-EB06D71985FA}" destId="{0E8AC59F-0B81-46B4-91BE-7BD542FF7069}" srcOrd="0" destOrd="0" parTransId="{49ACA317-6A58-41B8-808D-3207A8F786B7}" sibTransId="{8AB4EC81-1656-48AA-9C9D-5AEC73AC05C9}"/>
    <dgm:cxn modelId="{27D87A2A-0749-48FB-855B-F0F1E7CF2FCE}" type="presOf" srcId="{0E8AC59F-0B81-46B4-91BE-7BD542FF7069}" destId="{EFB9A9AA-FDAB-41E9-B178-5AF4A09DE3C4}" srcOrd="0" destOrd="0" presId="urn:microsoft.com/office/officeart/2005/8/layout/vList5"/>
    <dgm:cxn modelId="{E06D80CC-F358-481F-A7D9-AF68E91A2BE0}" srcId="{7553C217-958A-4DDC-B5F3-EB06D71985FA}" destId="{7200C376-7E7D-4E50-92C0-58A290BF9FF2}" srcOrd="2" destOrd="0" parTransId="{89F3143B-CCBF-471F-A883-DAAA37D56B83}" sibTransId="{4E397B03-1A59-4B39-B335-7FDC00647FB6}"/>
    <dgm:cxn modelId="{848A524D-BD74-4FEC-8EF1-E4C514A9B552}" srcId="{2163C7F6-2809-447C-B458-45F57FAD23DA}" destId="{9591878C-7604-491F-9BB0-B441679BFB94}" srcOrd="0" destOrd="0" parTransId="{278C5BEC-419C-4D01-8728-39C2DCB24636}" sibTransId="{1D4E11F3-1CFA-4491-AD2C-4E586013E5AF}"/>
    <dgm:cxn modelId="{869541BF-CA23-4B38-8F8B-7458A62825D3}" type="presOf" srcId="{7553C217-958A-4DDC-B5F3-EB06D71985FA}" destId="{D1862F22-062E-41DC-8D33-3FBF7659C62C}" srcOrd="0" destOrd="0" presId="urn:microsoft.com/office/officeart/2005/8/layout/vList5"/>
    <dgm:cxn modelId="{DBEC950C-6732-4F01-AF2E-F92481711332}" srcId="{7200C376-7E7D-4E50-92C0-58A290BF9FF2}" destId="{1EB56E75-D2B4-4368-B077-135B4CA9E0D8}" srcOrd="0" destOrd="0" parTransId="{B28EDD43-7B3F-4906-82F9-CC64D9A1071E}" sibTransId="{C07F4E67-77CE-467A-B0CD-059788AF7359}"/>
    <dgm:cxn modelId="{F25C24CB-AA0F-4309-8301-64F144723AA1}" type="presOf" srcId="{7200C376-7E7D-4E50-92C0-58A290BF9FF2}" destId="{053C2FCB-F065-4BF0-8B76-6C91926CC6BB}" srcOrd="0" destOrd="0" presId="urn:microsoft.com/office/officeart/2005/8/layout/vList5"/>
    <dgm:cxn modelId="{C307C316-A159-41CD-80E2-D4009B7743F7}" type="presOf" srcId="{1EB56E75-D2B4-4368-B077-135B4CA9E0D8}" destId="{7D2BD57A-02E6-4D8A-9DDD-2891C4A3FC4B}" srcOrd="0" destOrd="0" presId="urn:microsoft.com/office/officeart/2005/8/layout/vList5"/>
    <dgm:cxn modelId="{020C40B0-25B2-4B18-B86B-F299764B7435}" type="presOf" srcId="{9591878C-7604-491F-9BB0-B441679BFB94}" destId="{BBA81354-F4D0-4894-B684-648442981815}" srcOrd="0" destOrd="0" presId="urn:microsoft.com/office/officeart/2005/8/layout/vList5"/>
    <dgm:cxn modelId="{7239C14D-EC88-4CCA-92AE-F421B795B8B8}" type="presOf" srcId="{2163C7F6-2809-447C-B458-45F57FAD23DA}" destId="{A2A3DD16-B841-4984-AFC0-81B6A6C91B4A}" srcOrd="0" destOrd="0" presId="urn:microsoft.com/office/officeart/2005/8/layout/vList5"/>
    <dgm:cxn modelId="{8D00CDFE-25A7-4D52-948B-E551ADF03F45}" type="presParOf" srcId="{D1862F22-062E-41DC-8D33-3FBF7659C62C}" destId="{508537F5-1AB3-4DC1-8027-D381288C37CF}" srcOrd="0" destOrd="0" presId="urn:microsoft.com/office/officeart/2005/8/layout/vList5"/>
    <dgm:cxn modelId="{E575A9DE-96C1-4DBB-B8F0-C884E34E3596}" type="presParOf" srcId="{508537F5-1AB3-4DC1-8027-D381288C37CF}" destId="{EFB9A9AA-FDAB-41E9-B178-5AF4A09DE3C4}" srcOrd="0" destOrd="0" presId="urn:microsoft.com/office/officeart/2005/8/layout/vList5"/>
    <dgm:cxn modelId="{C13740D2-BC21-4716-A95E-90F3FC999CB3}" type="presParOf" srcId="{508537F5-1AB3-4DC1-8027-D381288C37CF}" destId="{7D1140D9-D79C-4125-84B7-FEAE11D9B3AC}" srcOrd="1" destOrd="0" presId="urn:microsoft.com/office/officeart/2005/8/layout/vList5"/>
    <dgm:cxn modelId="{E1F3AFBB-644E-46D5-90EA-DC30951BB44D}" type="presParOf" srcId="{D1862F22-062E-41DC-8D33-3FBF7659C62C}" destId="{ADE68A58-6235-4CD5-AB80-4FEA86181C33}" srcOrd="1" destOrd="0" presId="urn:microsoft.com/office/officeart/2005/8/layout/vList5"/>
    <dgm:cxn modelId="{D6630F99-C3F5-4F6C-A17F-9282CEF77AE2}" type="presParOf" srcId="{D1862F22-062E-41DC-8D33-3FBF7659C62C}" destId="{399D9F84-763C-4AF8-9CB7-47D643E0739F}" srcOrd="2" destOrd="0" presId="urn:microsoft.com/office/officeart/2005/8/layout/vList5"/>
    <dgm:cxn modelId="{CD633F20-32DE-41DE-B88D-4A46E7143C6F}" type="presParOf" srcId="{399D9F84-763C-4AF8-9CB7-47D643E0739F}" destId="{A2A3DD16-B841-4984-AFC0-81B6A6C91B4A}" srcOrd="0" destOrd="0" presId="urn:microsoft.com/office/officeart/2005/8/layout/vList5"/>
    <dgm:cxn modelId="{F904E964-355E-40E8-973B-82B9C0EAF19F}" type="presParOf" srcId="{399D9F84-763C-4AF8-9CB7-47D643E0739F}" destId="{BBA81354-F4D0-4894-B684-648442981815}" srcOrd="1" destOrd="0" presId="urn:microsoft.com/office/officeart/2005/8/layout/vList5"/>
    <dgm:cxn modelId="{071ECECA-3440-4F2A-9BAD-16F484B0F5A6}" type="presParOf" srcId="{D1862F22-062E-41DC-8D33-3FBF7659C62C}" destId="{856177EB-D7F9-4513-8D3A-E6E8E9DFFC4A}" srcOrd="3" destOrd="0" presId="urn:microsoft.com/office/officeart/2005/8/layout/vList5"/>
    <dgm:cxn modelId="{26CD9049-A3D7-4B27-88F9-CF5613D35005}" type="presParOf" srcId="{D1862F22-062E-41DC-8D33-3FBF7659C62C}" destId="{C4225DCE-0C53-4D5F-9B44-8AA6DB625152}" srcOrd="4" destOrd="0" presId="urn:microsoft.com/office/officeart/2005/8/layout/vList5"/>
    <dgm:cxn modelId="{C13BA56C-1D2F-4DF7-9B39-A66A456D6519}" type="presParOf" srcId="{C4225DCE-0C53-4D5F-9B44-8AA6DB625152}" destId="{053C2FCB-F065-4BF0-8B76-6C91926CC6BB}" srcOrd="0" destOrd="0" presId="urn:microsoft.com/office/officeart/2005/8/layout/vList5"/>
    <dgm:cxn modelId="{3A94F75C-82B0-48E8-89A8-5B24813C4115}" type="presParOf" srcId="{C4225DCE-0C53-4D5F-9B44-8AA6DB625152}" destId="{7D2BD57A-02E6-4D8A-9DDD-2891C4A3FC4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6A66674-9E65-4C3A-A939-CEB8086B1EF7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2717892-788B-4D85-8AE5-989369AA229C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latin typeface="Arial" pitchFamily="34" charset="0"/>
              <a:cs typeface="Arial" pitchFamily="34" charset="0"/>
            </a:rPr>
            <a:t>Электронный ветеринарный сертификат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Выдается с 1 июля 2018 года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ru-RU" sz="16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4252F1D-D26D-48EA-B4F7-6B4A3830D12E}" type="parTrans" cxnId="{10278F0C-A6DD-4105-8FE7-E04E9AACEA51}">
      <dgm:prSet/>
      <dgm:spPr/>
      <dgm:t>
        <a:bodyPr/>
        <a:lstStyle/>
        <a:p>
          <a:endParaRPr lang="ru-RU"/>
        </a:p>
      </dgm:t>
    </dgm:pt>
    <dgm:pt modelId="{D5E651A9-6333-4CD4-9373-7C70F96C80F3}" type="sibTrans" cxnId="{10278F0C-A6DD-4105-8FE7-E04E9AACEA51}">
      <dgm:prSet/>
      <dgm:spPr/>
      <dgm:t>
        <a:bodyPr/>
        <a:lstStyle/>
        <a:p>
          <a:endParaRPr lang="ru-RU"/>
        </a:p>
      </dgm:t>
    </dgm:pt>
    <dgm:pt modelId="{F622897E-F194-4A29-9712-FE2749138427}">
      <dgm:prSet phldrT="[Текст]" custT="1"/>
      <dgm:spPr/>
      <dgm:t>
        <a:bodyPr/>
        <a:lstStyle/>
        <a:p>
          <a:r>
            <a:rPr lang="ru-RU" sz="1200" b="1" dirty="0">
              <a:latin typeface="Arial" pitchFamily="34" charset="0"/>
              <a:cs typeface="Arial" pitchFamily="34" charset="0"/>
            </a:rPr>
            <a:t>Оформление электронных ВСД на подконтрольные товары аттестованными специалистами </a:t>
          </a:r>
        </a:p>
        <a:p>
          <a:r>
            <a:rPr lang="ru-RU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Приказ Минсельхоза РФ № 250 </a:t>
          </a:r>
        </a:p>
      </dgm:t>
    </dgm:pt>
    <dgm:pt modelId="{789FBC0A-E367-40D2-A31B-BADEAB6CBD4D}" type="parTrans" cxnId="{3BFA0F7D-355B-4813-B064-790BD80F77BF}">
      <dgm:prSet/>
      <dgm:spPr/>
      <dgm:t>
        <a:bodyPr/>
        <a:lstStyle/>
        <a:p>
          <a:endParaRPr lang="ru-RU"/>
        </a:p>
      </dgm:t>
    </dgm:pt>
    <dgm:pt modelId="{C3AC6082-6C7C-4262-AA6B-500CA8E1133F}" type="sibTrans" cxnId="{3BFA0F7D-355B-4813-B064-790BD80F77BF}">
      <dgm:prSet/>
      <dgm:spPr/>
      <dgm:t>
        <a:bodyPr/>
        <a:lstStyle/>
        <a:p>
          <a:endParaRPr lang="ru-RU"/>
        </a:p>
      </dgm:t>
    </dgm:pt>
    <dgm:pt modelId="{BB8F8D69-F5D7-4DDF-B211-B2B375902D9F}">
      <dgm:prSet phldrT="[Текст]" custT="1"/>
      <dgm:spPr/>
      <dgm:t>
        <a:bodyPr/>
        <a:lstStyle/>
        <a:p>
          <a:r>
            <a:rPr lang="ru-RU" sz="135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Оформление ветеринарных сертификатов в электронном виде Управлением Россельхознадзора при полном таможенном оформлении подконтрольных товаров</a:t>
          </a:r>
        </a:p>
      </dgm:t>
    </dgm:pt>
    <dgm:pt modelId="{1B979B6B-F704-450C-B2FB-D3303B778B92}" type="parTrans" cxnId="{856438F8-3784-4385-BE0B-1AC388B5E08A}">
      <dgm:prSet/>
      <dgm:spPr/>
      <dgm:t>
        <a:bodyPr/>
        <a:lstStyle/>
        <a:p>
          <a:endParaRPr lang="ru-RU"/>
        </a:p>
      </dgm:t>
    </dgm:pt>
    <dgm:pt modelId="{22E70193-D031-47A8-B1DE-A7E9952A259C}" type="sibTrans" cxnId="{856438F8-3784-4385-BE0B-1AC388B5E08A}">
      <dgm:prSet/>
      <dgm:spPr/>
      <dgm:t>
        <a:bodyPr/>
        <a:lstStyle/>
        <a:p>
          <a:endParaRPr lang="ru-RU"/>
        </a:p>
      </dgm:t>
    </dgm:pt>
    <dgm:pt modelId="{4F1CF6C6-C596-4568-BE66-0B03D40FF98D}">
      <dgm:prSet phldrT="[Текст]" custT="1"/>
      <dgm:spPr/>
      <dgm:t>
        <a:bodyPr/>
        <a:lstStyle/>
        <a:p>
          <a:r>
            <a: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Выполнение требований:</a:t>
          </a:r>
        </a:p>
        <a:p>
          <a:r>
            <a:rPr lang="ru-RU" sz="1400" b="1" dirty="0">
              <a:latin typeface="Arial" pitchFamily="34" charset="0"/>
              <a:cs typeface="Arial" pitchFamily="34" charset="0"/>
            </a:rPr>
            <a:t> ст. 2.3, 4.1 Закона РФ № 4979-1 от 14.05.1993 г. «О ветеринарии»</a:t>
          </a:r>
        </a:p>
        <a:p>
          <a:r>
            <a:rPr lang="ru-RU" sz="1400" b="1" dirty="0">
              <a:latin typeface="Arial" pitchFamily="34" charset="0"/>
              <a:cs typeface="Arial" pitchFamily="34" charset="0"/>
            </a:rPr>
            <a:t>ч. 2 ст. 4 Федеральный закон РФ от 13.07.2015 № 243-ФЗ</a:t>
          </a:r>
        </a:p>
        <a:p>
          <a:r>
            <a:rPr lang="ru-RU" sz="1400" b="1" dirty="0">
              <a:latin typeface="Arial" pitchFamily="34" charset="0"/>
              <a:cs typeface="Arial" pitchFamily="34" charset="0"/>
            </a:rPr>
            <a:t>Постановления Правительства РФ от 07.11.2016 г. № 1140 </a:t>
          </a:r>
        </a:p>
        <a:p>
          <a:r>
            <a:rPr lang="ru-RU" sz="1400" b="1" dirty="0">
              <a:latin typeface="Arial" pitchFamily="34" charset="0"/>
              <a:cs typeface="Arial" pitchFamily="34" charset="0"/>
            </a:rPr>
            <a:t>Приказа Минсельхоза РФ № 589 от 27.12.2016 г.</a:t>
          </a:r>
        </a:p>
        <a:p>
          <a:r>
            <a:rPr lang="ru-RU" sz="1400" b="1" dirty="0">
              <a:latin typeface="Arial" pitchFamily="34" charset="0"/>
              <a:cs typeface="Arial" pitchFamily="34" charset="0"/>
            </a:rPr>
            <a:t>Приказ Минсельхоза России от 30 июня 2017 г. № 318</a:t>
          </a:r>
        </a:p>
      </dgm:t>
    </dgm:pt>
    <dgm:pt modelId="{EBDB3D6E-8628-4966-93AB-8F11F156791D}" type="parTrans" cxnId="{9EB849F0-ABDE-472E-89B9-A992F8657A2C}">
      <dgm:prSet/>
      <dgm:spPr/>
      <dgm:t>
        <a:bodyPr/>
        <a:lstStyle/>
        <a:p>
          <a:endParaRPr lang="ru-RU"/>
        </a:p>
      </dgm:t>
    </dgm:pt>
    <dgm:pt modelId="{B84AEF60-EDCD-4AF6-A955-C600148E80CF}" type="sibTrans" cxnId="{9EB849F0-ABDE-472E-89B9-A992F8657A2C}">
      <dgm:prSet/>
      <dgm:spPr/>
      <dgm:t>
        <a:bodyPr/>
        <a:lstStyle/>
        <a:p>
          <a:endParaRPr lang="ru-RU"/>
        </a:p>
      </dgm:t>
    </dgm:pt>
    <dgm:pt modelId="{88018A56-ED56-4064-909B-9349118D035B}">
      <dgm:prSet/>
      <dgm:spPr/>
      <dgm:t>
        <a:bodyPr/>
        <a:lstStyle/>
        <a:p>
          <a:endParaRPr lang="ru-RU" dirty="0"/>
        </a:p>
      </dgm:t>
    </dgm:pt>
    <dgm:pt modelId="{50D7B6C2-537A-4FFF-88BF-2CE20818C0A1}" type="parTrans" cxnId="{16F91996-3A61-440E-895C-883B9CD3DF5C}">
      <dgm:prSet/>
      <dgm:spPr/>
      <dgm:t>
        <a:bodyPr/>
        <a:lstStyle/>
        <a:p>
          <a:endParaRPr lang="ru-RU"/>
        </a:p>
      </dgm:t>
    </dgm:pt>
    <dgm:pt modelId="{F3D31248-7820-4757-89EA-3600BF8D76EF}" type="sibTrans" cxnId="{16F91996-3A61-440E-895C-883B9CD3DF5C}">
      <dgm:prSet/>
      <dgm:spPr/>
      <dgm:t>
        <a:bodyPr/>
        <a:lstStyle/>
        <a:p>
          <a:endParaRPr lang="ru-RU"/>
        </a:p>
      </dgm:t>
    </dgm:pt>
    <dgm:pt modelId="{02F91619-FC3F-4FBD-A4D3-DDB444D60BB4}">
      <dgm:prSet phldrT="[Текст]" custT="1"/>
      <dgm:spPr/>
      <dgm:t>
        <a:bodyPr/>
        <a:lstStyle/>
        <a:p>
          <a:endParaRPr lang="ru-RU" sz="1800" dirty="0"/>
        </a:p>
      </dgm:t>
    </dgm:pt>
    <dgm:pt modelId="{6F2ADAA8-40DC-4289-92A0-6D4B7DDE56F7}" type="sibTrans" cxnId="{0F4BBFE0-95B8-4168-8E86-C899B208CC0B}">
      <dgm:prSet/>
      <dgm:spPr/>
      <dgm:t>
        <a:bodyPr/>
        <a:lstStyle/>
        <a:p>
          <a:endParaRPr lang="ru-RU"/>
        </a:p>
      </dgm:t>
    </dgm:pt>
    <dgm:pt modelId="{2D4F2503-C7E9-4E97-9289-345BDCDE1A06}" type="parTrans" cxnId="{0F4BBFE0-95B8-4168-8E86-C899B208CC0B}">
      <dgm:prSet/>
      <dgm:spPr/>
      <dgm:t>
        <a:bodyPr/>
        <a:lstStyle/>
        <a:p>
          <a:endParaRPr lang="ru-RU"/>
        </a:p>
      </dgm:t>
    </dgm:pt>
    <dgm:pt modelId="{B5FB64E4-A10F-41F8-BDB7-1627385D8928}" type="pres">
      <dgm:prSet presAssocID="{76A66674-9E65-4C3A-A939-CEB8086B1EF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73405BC-C1F2-4FC2-BC36-60ADF30AD262}" type="pres">
      <dgm:prSet presAssocID="{D2717892-788B-4D85-8AE5-989369AA229C}" presName="hierRoot1" presStyleCnt="0"/>
      <dgm:spPr/>
    </dgm:pt>
    <dgm:pt modelId="{33F30E85-C10F-4D48-A937-E3A84E2049A7}" type="pres">
      <dgm:prSet presAssocID="{D2717892-788B-4D85-8AE5-989369AA229C}" presName="composite" presStyleCnt="0"/>
      <dgm:spPr/>
    </dgm:pt>
    <dgm:pt modelId="{055A9397-3306-4902-A20F-AB96E392BD4B}" type="pres">
      <dgm:prSet presAssocID="{D2717892-788B-4D85-8AE5-989369AA229C}" presName="background" presStyleLbl="node0" presStyleIdx="0" presStyleCnt="1"/>
      <dgm:spPr/>
    </dgm:pt>
    <dgm:pt modelId="{17D23E00-C3C9-424B-A8F7-D8B10A05B524}" type="pres">
      <dgm:prSet presAssocID="{D2717892-788B-4D85-8AE5-989369AA229C}" presName="text" presStyleLbl="fgAcc0" presStyleIdx="0" presStyleCnt="1" custScaleX="369594" custScaleY="120259" custLinFactNeighborX="1124" custLinFactNeighborY="-316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2C7F0B-8E7F-4177-A323-711C4203507B}" type="pres">
      <dgm:prSet presAssocID="{D2717892-788B-4D85-8AE5-989369AA229C}" presName="hierChild2" presStyleCnt="0"/>
      <dgm:spPr/>
    </dgm:pt>
    <dgm:pt modelId="{38D1CCCA-99B3-4D44-A83F-243AB7BDD7DD}" type="pres">
      <dgm:prSet presAssocID="{2D4F2503-C7E9-4E97-9289-345BDCDE1A06}" presName="Name10" presStyleLbl="parChTrans1D2" presStyleIdx="0" presStyleCnt="2"/>
      <dgm:spPr/>
      <dgm:t>
        <a:bodyPr/>
        <a:lstStyle/>
        <a:p>
          <a:endParaRPr lang="ru-RU"/>
        </a:p>
      </dgm:t>
    </dgm:pt>
    <dgm:pt modelId="{941E5543-AB8F-46AC-89B7-F4130F03E16A}" type="pres">
      <dgm:prSet presAssocID="{02F91619-FC3F-4FBD-A4D3-DDB444D60BB4}" presName="hierRoot2" presStyleCnt="0"/>
      <dgm:spPr/>
    </dgm:pt>
    <dgm:pt modelId="{2226AFE4-ECD6-4FEA-841A-DBBD9B67C266}" type="pres">
      <dgm:prSet presAssocID="{02F91619-FC3F-4FBD-A4D3-DDB444D60BB4}" presName="composite2" presStyleCnt="0"/>
      <dgm:spPr/>
    </dgm:pt>
    <dgm:pt modelId="{FA2AC36F-E66D-4BC0-94D2-A5A5B41D3570}" type="pres">
      <dgm:prSet presAssocID="{02F91619-FC3F-4FBD-A4D3-DDB444D60BB4}" presName="background2" presStyleLbl="node2" presStyleIdx="0" presStyleCnt="2"/>
      <dgm:spPr/>
    </dgm:pt>
    <dgm:pt modelId="{7FED8FC3-C10D-48A4-8781-0841BF333C1B}" type="pres">
      <dgm:prSet presAssocID="{02F91619-FC3F-4FBD-A4D3-DDB444D60BB4}" presName="text2" presStyleLbl="fgAcc2" presStyleIdx="0" presStyleCnt="2" custScaleX="262906" custScaleY="134232" custLinFactNeighborX="-2702" custLinFactNeighborY="82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F9B2E7-13D2-4B01-9B67-4B319040EADB}" type="pres">
      <dgm:prSet presAssocID="{02F91619-FC3F-4FBD-A4D3-DDB444D60BB4}" presName="hierChild3" presStyleCnt="0"/>
      <dgm:spPr/>
    </dgm:pt>
    <dgm:pt modelId="{CE3C8D4A-5F86-4ED9-B473-FB40CD9A3BF4}" type="pres">
      <dgm:prSet presAssocID="{789FBC0A-E367-40D2-A31B-BADEAB6CBD4D}" presName="Name17" presStyleLbl="parChTrans1D3" presStyleIdx="0" presStyleCnt="2"/>
      <dgm:spPr/>
      <dgm:t>
        <a:bodyPr/>
        <a:lstStyle/>
        <a:p>
          <a:endParaRPr lang="ru-RU"/>
        </a:p>
      </dgm:t>
    </dgm:pt>
    <dgm:pt modelId="{696745D8-381E-4C85-AD43-489C9AC7A42B}" type="pres">
      <dgm:prSet presAssocID="{F622897E-F194-4A29-9712-FE2749138427}" presName="hierRoot3" presStyleCnt="0"/>
      <dgm:spPr/>
    </dgm:pt>
    <dgm:pt modelId="{B75E4419-242D-4DB0-900F-5178A524E65B}" type="pres">
      <dgm:prSet presAssocID="{F622897E-F194-4A29-9712-FE2749138427}" presName="composite3" presStyleCnt="0"/>
      <dgm:spPr/>
    </dgm:pt>
    <dgm:pt modelId="{DC2F854B-992D-4AC0-B205-2D8782BF4412}" type="pres">
      <dgm:prSet presAssocID="{F622897E-F194-4A29-9712-FE2749138427}" presName="background3" presStyleLbl="node3" presStyleIdx="0" presStyleCnt="2"/>
      <dgm:spPr/>
    </dgm:pt>
    <dgm:pt modelId="{86B1E005-6EB4-45A3-B5FA-B93B810E9D39}" type="pres">
      <dgm:prSet presAssocID="{F622897E-F194-4A29-9712-FE2749138427}" presName="text3" presStyleLbl="fgAcc3" presStyleIdx="0" presStyleCnt="2" custScaleX="274880" custScaleY="12488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65357C-BA13-484C-867A-42C6DD781B07}" type="pres">
      <dgm:prSet presAssocID="{F622897E-F194-4A29-9712-FE2749138427}" presName="hierChild4" presStyleCnt="0"/>
      <dgm:spPr/>
    </dgm:pt>
    <dgm:pt modelId="{81107B7B-5982-43CC-8D25-4F4AD1E70B93}" type="pres">
      <dgm:prSet presAssocID="{50D7B6C2-537A-4FFF-88BF-2CE20818C0A1}" presName="Name23" presStyleLbl="parChTrans1D4" presStyleIdx="0" presStyleCnt="1"/>
      <dgm:spPr/>
      <dgm:t>
        <a:bodyPr/>
        <a:lstStyle/>
        <a:p>
          <a:endParaRPr lang="ru-RU"/>
        </a:p>
      </dgm:t>
    </dgm:pt>
    <dgm:pt modelId="{41CB4147-BF3C-4EFE-A119-4B1FFD57B8CC}" type="pres">
      <dgm:prSet presAssocID="{88018A56-ED56-4064-909B-9349118D035B}" presName="hierRoot4" presStyleCnt="0"/>
      <dgm:spPr/>
    </dgm:pt>
    <dgm:pt modelId="{A921EDDB-D7B1-4D20-8870-C648550897B9}" type="pres">
      <dgm:prSet presAssocID="{88018A56-ED56-4064-909B-9349118D035B}" presName="composite4" presStyleCnt="0"/>
      <dgm:spPr/>
    </dgm:pt>
    <dgm:pt modelId="{D7E3020F-D3B7-4DA1-B5A4-4B6155C2BC5C}" type="pres">
      <dgm:prSet presAssocID="{88018A56-ED56-4064-909B-9349118D035B}" presName="background4" presStyleLbl="node4" presStyleIdx="0" presStyleCnt="1"/>
      <dgm:spPr/>
    </dgm:pt>
    <dgm:pt modelId="{123E5D0D-458C-4C9A-BDBD-F65D13EDFBB6}" type="pres">
      <dgm:prSet presAssocID="{88018A56-ED56-4064-909B-9349118D035B}" presName="text4" presStyleLbl="fgAcc4" presStyleIdx="0" presStyleCnt="1" custScaleX="279065" custScaleY="128463" custLinFactNeighborX="-688" custLinFactNeighborY="-38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3867717-C09B-4112-AF59-D7DE681AC46D}" type="pres">
      <dgm:prSet presAssocID="{88018A56-ED56-4064-909B-9349118D035B}" presName="hierChild5" presStyleCnt="0"/>
      <dgm:spPr/>
    </dgm:pt>
    <dgm:pt modelId="{E4177AB1-9AB9-40F7-83B8-9FEC049BDEA8}" type="pres">
      <dgm:prSet presAssocID="{1B979B6B-F704-450C-B2FB-D3303B778B9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E8BF67C-CCFA-406D-BC7D-F4785735C3C8}" type="pres">
      <dgm:prSet presAssocID="{BB8F8D69-F5D7-4DDF-B211-B2B375902D9F}" presName="hierRoot2" presStyleCnt="0"/>
      <dgm:spPr/>
    </dgm:pt>
    <dgm:pt modelId="{588D5A77-BD62-4ABC-96F4-D0035ACB771B}" type="pres">
      <dgm:prSet presAssocID="{BB8F8D69-F5D7-4DDF-B211-B2B375902D9F}" presName="composite2" presStyleCnt="0"/>
      <dgm:spPr/>
    </dgm:pt>
    <dgm:pt modelId="{07B6CE98-2856-4F1D-BEB0-445AC8631805}" type="pres">
      <dgm:prSet presAssocID="{BB8F8D69-F5D7-4DDF-B211-B2B375902D9F}" presName="background2" presStyleLbl="node2" presStyleIdx="1" presStyleCnt="2"/>
      <dgm:spPr/>
    </dgm:pt>
    <dgm:pt modelId="{C49E6077-D30A-400C-9CA3-F73BB9ECF4E3}" type="pres">
      <dgm:prSet presAssocID="{BB8F8D69-F5D7-4DDF-B211-B2B375902D9F}" presName="text2" presStyleLbl="fgAcc2" presStyleIdx="1" presStyleCnt="2" custScaleX="316644" custLinFactNeighborX="-7281" custLinFactNeighborY="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2647407-8DA0-498C-B44F-53932C8963BD}" type="pres">
      <dgm:prSet presAssocID="{BB8F8D69-F5D7-4DDF-B211-B2B375902D9F}" presName="hierChild3" presStyleCnt="0"/>
      <dgm:spPr/>
    </dgm:pt>
    <dgm:pt modelId="{B6BBE675-5DDC-4CD6-9A91-37117B850C40}" type="pres">
      <dgm:prSet presAssocID="{EBDB3D6E-8628-4966-93AB-8F11F156791D}" presName="Name17" presStyleLbl="parChTrans1D3" presStyleIdx="1" presStyleCnt="2"/>
      <dgm:spPr/>
      <dgm:t>
        <a:bodyPr/>
        <a:lstStyle/>
        <a:p>
          <a:endParaRPr lang="ru-RU"/>
        </a:p>
      </dgm:t>
    </dgm:pt>
    <dgm:pt modelId="{289F3DC8-0E7E-4D1E-81E7-4A5B6186E1EA}" type="pres">
      <dgm:prSet presAssocID="{4F1CF6C6-C596-4568-BE66-0B03D40FF98D}" presName="hierRoot3" presStyleCnt="0"/>
      <dgm:spPr/>
    </dgm:pt>
    <dgm:pt modelId="{4B41167E-D0C8-4DA0-B2E5-240296F68300}" type="pres">
      <dgm:prSet presAssocID="{4F1CF6C6-C596-4568-BE66-0B03D40FF98D}" presName="composite3" presStyleCnt="0"/>
      <dgm:spPr/>
    </dgm:pt>
    <dgm:pt modelId="{02ED00B5-4989-449D-BFA3-D4662CA7141E}" type="pres">
      <dgm:prSet presAssocID="{4F1CF6C6-C596-4568-BE66-0B03D40FF98D}" presName="background3" presStyleLbl="node3" presStyleIdx="1" presStyleCnt="2"/>
      <dgm:spPr/>
    </dgm:pt>
    <dgm:pt modelId="{61EACBD9-3A33-4EA6-992F-9BD1B7163855}" type="pres">
      <dgm:prSet presAssocID="{4F1CF6C6-C596-4568-BE66-0B03D40FF98D}" presName="text3" presStyleLbl="fgAcc3" presStyleIdx="1" presStyleCnt="2" custScaleX="261442" custScaleY="313961" custLinFactNeighborX="32977" custLinFactNeighborY="518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7B6F13C-8653-49D9-A122-DA5251BBEBE7}" type="pres">
      <dgm:prSet presAssocID="{4F1CF6C6-C596-4568-BE66-0B03D40FF98D}" presName="hierChild4" presStyleCnt="0"/>
      <dgm:spPr/>
    </dgm:pt>
  </dgm:ptLst>
  <dgm:cxnLst>
    <dgm:cxn modelId="{655B9565-EC6F-451F-A105-F00F8B848533}" type="presOf" srcId="{1B979B6B-F704-450C-B2FB-D3303B778B92}" destId="{E4177AB1-9AB9-40F7-83B8-9FEC049BDEA8}" srcOrd="0" destOrd="0" presId="urn:microsoft.com/office/officeart/2005/8/layout/hierarchy1"/>
    <dgm:cxn modelId="{0F4BBFE0-95B8-4168-8E86-C899B208CC0B}" srcId="{D2717892-788B-4D85-8AE5-989369AA229C}" destId="{02F91619-FC3F-4FBD-A4D3-DDB444D60BB4}" srcOrd="0" destOrd="0" parTransId="{2D4F2503-C7E9-4E97-9289-345BDCDE1A06}" sibTransId="{6F2ADAA8-40DC-4289-92A0-6D4B7DDE56F7}"/>
    <dgm:cxn modelId="{856438F8-3784-4385-BE0B-1AC388B5E08A}" srcId="{D2717892-788B-4D85-8AE5-989369AA229C}" destId="{BB8F8D69-F5D7-4DDF-B211-B2B375902D9F}" srcOrd="1" destOrd="0" parTransId="{1B979B6B-F704-450C-B2FB-D3303B778B92}" sibTransId="{22E70193-D031-47A8-B1DE-A7E9952A259C}"/>
    <dgm:cxn modelId="{764E1776-9AFC-453C-8BAF-EFC183947608}" type="presOf" srcId="{F622897E-F194-4A29-9712-FE2749138427}" destId="{86B1E005-6EB4-45A3-B5FA-B93B810E9D39}" srcOrd="0" destOrd="0" presId="urn:microsoft.com/office/officeart/2005/8/layout/hierarchy1"/>
    <dgm:cxn modelId="{108AF3E9-691C-4841-AC53-5D6DB4D38AF0}" type="presOf" srcId="{88018A56-ED56-4064-909B-9349118D035B}" destId="{123E5D0D-458C-4C9A-BDBD-F65D13EDFBB6}" srcOrd="0" destOrd="0" presId="urn:microsoft.com/office/officeart/2005/8/layout/hierarchy1"/>
    <dgm:cxn modelId="{9E377F93-D5A4-4DA9-A3DD-73E99D6B93C1}" type="presOf" srcId="{2D4F2503-C7E9-4E97-9289-345BDCDE1A06}" destId="{38D1CCCA-99B3-4D44-A83F-243AB7BDD7DD}" srcOrd="0" destOrd="0" presId="urn:microsoft.com/office/officeart/2005/8/layout/hierarchy1"/>
    <dgm:cxn modelId="{D8A550FD-6386-429B-AE85-7C57E0BA134F}" type="presOf" srcId="{50D7B6C2-537A-4FFF-88BF-2CE20818C0A1}" destId="{81107B7B-5982-43CC-8D25-4F4AD1E70B93}" srcOrd="0" destOrd="0" presId="urn:microsoft.com/office/officeart/2005/8/layout/hierarchy1"/>
    <dgm:cxn modelId="{9EB849F0-ABDE-472E-89B9-A992F8657A2C}" srcId="{BB8F8D69-F5D7-4DDF-B211-B2B375902D9F}" destId="{4F1CF6C6-C596-4568-BE66-0B03D40FF98D}" srcOrd="0" destOrd="0" parTransId="{EBDB3D6E-8628-4966-93AB-8F11F156791D}" sibTransId="{B84AEF60-EDCD-4AF6-A955-C600148E80CF}"/>
    <dgm:cxn modelId="{E8C9C50A-02A4-475C-AA8D-995B390D92AE}" type="presOf" srcId="{789FBC0A-E367-40D2-A31B-BADEAB6CBD4D}" destId="{CE3C8D4A-5F86-4ED9-B473-FB40CD9A3BF4}" srcOrd="0" destOrd="0" presId="urn:microsoft.com/office/officeart/2005/8/layout/hierarchy1"/>
    <dgm:cxn modelId="{10278F0C-A6DD-4105-8FE7-E04E9AACEA51}" srcId="{76A66674-9E65-4C3A-A939-CEB8086B1EF7}" destId="{D2717892-788B-4D85-8AE5-989369AA229C}" srcOrd="0" destOrd="0" parTransId="{74252F1D-D26D-48EA-B4F7-6B4A3830D12E}" sibTransId="{D5E651A9-6333-4CD4-9373-7C70F96C80F3}"/>
    <dgm:cxn modelId="{6F307BAA-0193-41E2-B4A8-D50E07D8BEA9}" type="presOf" srcId="{D2717892-788B-4D85-8AE5-989369AA229C}" destId="{17D23E00-C3C9-424B-A8F7-D8B10A05B524}" srcOrd="0" destOrd="0" presId="urn:microsoft.com/office/officeart/2005/8/layout/hierarchy1"/>
    <dgm:cxn modelId="{36247288-DD2A-417E-87C8-A7385496AB6F}" type="presOf" srcId="{BB8F8D69-F5D7-4DDF-B211-B2B375902D9F}" destId="{C49E6077-D30A-400C-9CA3-F73BB9ECF4E3}" srcOrd="0" destOrd="0" presId="urn:microsoft.com/office/officeart/2005/8/layout/hierarchy1"/>
    <dgm:cxn modelId="{3BFA0F7D-355B-4813-B064-790BD80F77BF}" srcId="{02F91619-FC3F-4FBD-A4D3-DDB444D60BB4}" destId="{F622897E-F194-4A29-9712-FE2749138427}" srcOrd="0" destOrd="0" parTransId="{789FBC0A-E367-40D2-A31B-BADEAB6CBD4D}" sibTransId="{C3AC6082-6C7C-4262-AA6B-500CA8E1133F}"/>
    <dgm:cxn modelId="{16F91996-3A61-440E-895C-883B9CD3DF5C}" srcId="{F622897E-F194-4A29-9712-FE2749138427}" destId="{88018A56-ED56-4064-909B-9349118D035B}" srcOrd="0" destOrd="0" parTransId="{50D7B6C2-537A-4FFF-88BF-2CE20818C0A1}" sibTransId="{F3D31248-7820-4757-89EA-3600BF8D76EF}"/>
    <dgm:cxn modelId="{B39DF834-DB98-4FBD-A6EA-92BC1E5EF620}" type="presOf" srcId="{02F91619-FC3F-4FBD-A4D3-DDB444D60BB4}" destId="{7FED8FC3-C10D-48A4-8781-0841BF333C1B}" srcOrd="0" destOrd="0" presId="urn:microsoft.com/office/officeart/2005/8/layout/hierarchy1"/>
    <dgm:cxn modelId="{BFBEC029-F2A9-4787-A704-3D297DB81400}" type="presOf" srcId="{4F1CF6C6-C596-4568-BE66-0B03D40FF98D}" destId="{61EACBD9-3A33-4EA6-992F-9BD1B7163855}" srcOrd="0" destOrd="0" presId="urn:microsoft.com/office/officeart/2005/8/layout/hierarchy1"/>
    <dgm:cxn modelId="{473EB340-C8A2-4A51-9464-99FF2D37C284}" type="presOf" srcId="{EBDB3D6E-8628-4966-93AB-8F11F156791D}" destId="{B6BBE675-5DDC-4CD6-9A91-37117B850C40}" srcOrd="0" destOrd="0" presId="urn:microsoft.com/office/officeart/2005/8/layout/hierarchy1"/>
    <dgm:cxn modelId="{594ACCFE-E20D-4182-B362-FFE1CE71BAA6}" type="presOf" srcId="{76A66674-9E65-4C3A-A939-CEB8086B1EF7}" destId="{B5FB64E4-A10F-41F8-BDB7-1627385D8928}" srcOrd="0" destOrd="0" presId="urn:microsoft.com/office/officeart/2005/8/layout/hierarchy1"/>
    <dgm:cxn modelId="{F1A9FE44-36B8-44EB-8E84-1CBDA79E78E6}" type="presParOf" srcId="{B5FB64E4-A10F-41F8-BDB7-1627385D8928}" destId="{373405BC-C1F2-4FC2-BC36-60ADF30AD262}" srcOrd="0" destOrd="0" presId="urn:microsoft.com/office/officeart/2005/8/layout/hierarchy1"/>
    <dgm:cxn modelId="{555302E5-68A8-4958-A811-8E8E42DF233C}" type="presParOf" srcId="{373405BC-C1F2-4FC2-BC36-60ADF30AD262}" destId="{33F30E85-C10F-4D48-A937-E3A84E2049A7}" srcOrd="0" destOrd="0" presId="urn:microsoft.com/office/officeart/2005/8/layout/hierarchy1"/>
    <dgm:cxn modelId="{978B9D35-CA28-400D-82F7-AA5C7273411B}" type="presParOf" srcId="{33F30E85-C10F-4D48-A937-E3A84E2049A7}" destId="{055A9397-3306-4902-A20F-AB96E392BD4B}" srcOrd="0" destOrd="0" presId="urn:microsoft.com/office/officeart/2005/8/layout/hierarchy1"/>
    <dgm:cxn modelId="{7C88C05C-BC53-45CB-9CE4-6FD3D38C431E}" type="presParOf" srcId="{33F30E85-C10F-4D48-A937-E3A84E2049A7}" destId="{17D23E00-C3C9-424B-A8F7-D8B10A05B524}" srcOrd="1" destOrd="0" presId="urn:microsoft.com/office/officeart/2005/8/layout/hierarchy1"/>
    <dgm:cxn modelId="{2CB054E0-D6B9-4E10-9BC8-4748F9A4BCB4}" type="presParOf" srcId="{373405BC-C1F2-4FC2-BC36-60ADF30AD262}" destId="{5E2C7F0B-8E7F-4177-A323-711C4203507B}" srcOrd="1" destOrd="0" presId="urn:microsoft.com/office/officeart/2005/8/layout/hierarchy1"/>
    <dgm:cxn modelId="{4AE553D5-A3F6-4000-9CE2-E88A4B04CE28}" type="presParOf" srcId="{5E2C7F0B-8E7F-4177-A323-711C4203507B}" destId="{38D1CCCA-99B3-4D44-A83F-243AB7BDD7DD}" srcOrd="0" destOrd="0" presId="urn:microsoft.com/office/officeart/2005/8/layout/hierarchy1"/>
    <dgm:cxn modelId="{6F2BAF51-44E4-4DF1-8B66-D765C299AF7A}" type="presParOf" srcId="{5E2C7F0B-8E7F-4177-A323-711C4203507B}" destId="{941E5543-AB8F-46AC-89B7-F4130F03E16A}" srcOrd="1" destOrd="0" presId="urn:microsoft.com/office/officeart/2005/8/layout/hierarchy1"/>
    <dgm:cxn modelId="{CDD62E9F-893D-4A86-BF09-CF9F4135E919}" type="presParOf" srcId="{941E5543-AB8F-46AC-89B7-F4130F03E16A}" destId="{2226AFE4-ECD6-4FEA-841A-DBBD9B67C266}" srcOrd="0" destOrd="0" presId="urn:microsoft.com/office/officeart/2005/8/layout/hierarchy1"/>
    <dgm:cxn modelId="{8EE33C28-94A9-43FC-A67E-431A1917579A}" type="presParOf" srcId="{2226AFE4-ECD6-4FEA-841A-DBBD9B67C266}" destId="{FA2AC36F-E66D-4BC0-94D2-A5A5B41D3570}" srcOrd="0" destOrd="0" presId="urn:microsoft.com/office/officeart/2005/8/layout/hierarchy1"/>
    <dgm:cxn modelId="{4A91CB1C-EB14-4654-9C22-EEC63DDA69CF}" type="presParOf" srcId="{2226AFE4-ECD6-4FEA-841A-DBBD9B67C266}" destId="{7FED8FC3-C10D-48A4-8781-0841BF333C1B}" srcOrd="1" destOrd="0" presId="urn:microsoft.com/office/officeart/2005/8/layout/hierarchy1"/>
    <dgm:cxn modelId="{0204A438-DFE9-4F57-A991-B34B9750B85F}" type="presParOf" srcId="{941E5543-AB8F-46AC-89B7-F4130F03E16A}" destId="{68F9B2E7-13D2-4B01-9B67-4B319040EADB}" srcOrd="1" destOrd="0" presId="urn:microsoft.com/office/officeart/2005/8/layout/hierarchy1"/>
    <dgm:cxn modelId="{BFEB44AE-24DA-478D-A8D3-BAA2FED3896E}" type="presParOf" srcId="{68F9B2E7-13D2-4B01-9B67-4B319040EADB}" destId="{CE3C8D4A-5F86-4ED9-B473-FB40CD9A3BF4}" srcOrd="0" destOrd="0" presId="urn:microsoft.com/office/officeart/2005/8/layout/hierarchy1"/>
    <dgm:cxn modelId="{12C3470B-6941-45A0-BCA5-FF7BBDEB2C2D}" type="presParOf" srcId="{68F9B2E7-13D2-4B01-9B67-4B319040EADB}" destId="{696745D8-381E-4C85-AD43-489C9AC7A42B}" srcOrd="1" destOrd="0" presId="urn:microsoft.com/office/officeart/2005/8/layout/hierarchy1"/>
    <dgm:cxn modelId="{0A44A815-CB09-45A1-971E-4A6F3384A1C4}" type="presParOf" srcId="{696745D8-381E-4C85-AD43-489C9AC7A42B}" destId="{B75E4419-242D-4DB0-900F-5178A524E65B}" srcOrd="0" destOrd="0" presId="urn:microsoft.com/office/officeart/2005/8/layout/hierarchy1"/>
    <dgm:cxn modelId="{B4F09F02-4712-4CE3-A832-F886ED428BC3}" type="presParOf" srcId="{B75E4419-242D-4DB0-900F-5178A524E65B}" destId="{DC2F854B-992D-4AC0-B205-2D8782BF4412}" srcOrd="0" destOrd="0" presId="urn:microsoft.com/office/officeart/2005/8/layout/hierarchy1"/>
    <dgm:cxn modelId="{04421326-81E8-430B-B71D-B73D0C9A49A5}" type="presParOf" srcId="{B75E4419-242D-4DB0-900F-5178A524E65B}" destId="{86B1E005-6EB4-45A3-B5FA-B93B810E9D39}" srcOrd="1" destOrd="0" presId="urn:microsoft.com/office/officeart/2005/8/layout/hierarchy1"/>
    <dgm:cxn modelId="{5519E96F-F935-4949-AF43-2827AA8524CD}" type="presParOf" srcId="{696745D8-381E-4C85-AD43-489C9AC7A42B}" destId="{9565357C-BA13-484C-867A-42C6DD781B07}" srcOrd="1" destOrd="0" presId="urn:microsoft.com/office/officeart/2005/8/layout/hierarchy1"/>
    <dgm:cxn modelId="{A9780F39-1023-495C-B99E-0EDC4629BB66}" type="presParOf" srcId="{9565357C-BA13-484C-867A-42C6DD781B07}" destId="{81107B7B-5982-43CC-8D25-4F4AD1E70B93}" srcOrd="0" destOrd="0" presId="urn:microsoft.com/office/officeart/2005/8/layout/hierarchy1"/>
    <dgm:cxn modelId="{094ADCE7-4CF1-4D50-9412-0E339C945CD7}" type="presParOf" srcId="{9565357C-BA13-484C-867A-42C6DD781B07}" destId="{41CB4147-BF3C-4EFE-A119-4B1FFD57B8CC}" srcOrd="1" destOrd="0" presId="urn:microsoft.com/office/officeart/2005/8/layout/hierarchy1"/>
    <dgm:cxn modelId="{F4576F0D-5092-448F-A35F-D3E8E34AF329}" type="presParOf" srcId="{41CB4147-BF3C-4EFE-A119-4B1FFD57B8CC}" destId="{A921EDDB-D7B1-4D20-8870-C648550897B9}" srcOrd="0" destOrd="0" presId="urn:microsoft.com/office/officeart/2005/8/layout/hierarchy1"/>
    <dgm:cxn modelId="{579EF96D-1DD8-4BAA-8AD7-1868F404EC35}" type="presParOf" srcId="{A921EDDB-D7B1-4D20-8870-C648550897B9}" destId="{D7E3020F-D3B7-4DA1-B5A4-4B6155C2BC5C}" srcOrd="0" destOrd="0" presId="urn:microsoft.com/office/officeart/2005/8/layout/hierarchy1"/>
    <dgm:cxn modelId="{C48BE635-F969-4238-A793-491CF328FB00}" type="presParOf" srcId="{A921EDDB-D7B1-4D20-8870-C648550897B9}" destId="{123E5D0D-458C-4C9A-BDBD-F65D13EDFBB6}" srcOrd="1" destOrd="0" presId="urn:microsoft.com/office/officeart/2005/8/layout/hierarchy1"/>
    <dgm:cxn modelId="{BF8F6A81-E5ED-42E2-9502-651347916D36}" type="presParOf" srcId="{41CB4147-BF3C-4EFE-A119-4B1FFD57B8CC}" destId="{A3867717-C09B-4112-AF59-D7DE681AC46D}" srcOrd="1" destOrd="0" presId="urn:microsoft.com/office/officeart/2005/8/layout/hierarchy1"/>
    <dgm:cxn modelId="{99C2EAC6-DBF7-45B5-8ABE-6476A01F4456}" type="presParOf" srcId="{5E2C7F0B-8E7F-4177-A323-711C4203507B}" destId="{E4177AB1-9AB9-40F7-83B8-9FEC049BDEA8}" srcOrd="2" destOrd="0" presId="urn:microsoft.com/office/officeart/2005/8/layout/hierarchy1"/>
    <dgm:cxn modelId="{8734E3FA-8C50-4573-A303-20EC10E37242}" type="presParOf" srcId="{5E2C7F0B-8E7F-4177-A323-711C4203507B}" destId="{EE8BF67C-CCFA-406D-BC7D-F4785735C3C8}" srcOrd="3" destOrd="0" presId="urn:microsoft.com/office/officeart/2005/8/layout/hierarchy1"/>
    <dgm:cxn modelId="{F8F5D327-8AC4-4DBD-9524-5C0E61ECCA3B}" type="presParOf" srcId="{EE8BF67C-CCFA-406D-BC7D-F4785735C3C8}" destId="{588D5A77-BD62-4ABC-96F4-D0035ACB771B}" srcOrd="0" destOrd="0" presId="urn:microsoft.com/office/officeart/2005/8/layout/hierarchy1"/>
    <dgm:cxn modelId="{93D29C6D-82B4-4B1E-B3CA-F064D66861C8}" type="presParOf" srcId="{588D5A77-BD62-4ABC-96F4-D0035ACB771B}" destId="{07B6CE98-2856-4F1D-BEB0-445AC8631805}" srcOrd="0" destOrd="0" presId="urn:microsoft.com/office/officeart/2005/8/layout/hierarchy1"/>
    <dgm:cxn modelId="{0B370E44-5593-4B4A-B21D-36B7329F9944}" type="presParOf" srcId="{588D5A77-BD62-4ABC-96F4-D0035ACB771B}" destId="{C49E6077-D30A-400C-9CA3-F73BB9ECF4E3}" srcOrd="1" destOrd="0" presId="urn:microsoft.com/office/officeart/2005/8/layout/hierarchy1"/>
    <dgm:cxn modelId="{33D3EA13-2F45-4BD7-8D83-63C9CB81F782}" type="presParOf" srcId="{EE8BF67C-CCFA-406D-BC7D-F4785735C3C8}" destId="{52647407-8DA0-498C-B44F-53932C8963BD}" srcOrd="1" destOrd="0" presId="urn:microsoft.com/office/officeart/2005/8/layout/hierarchy1"/>
    <dgm:cxn modelId="{D77B6D4C-2484-4ECA-92DB-F363DFAABF81}" type="presParOf" srcId="{52647407-8DA0-498C-B44F-53932C8963BD}" destId="{B6BBE675-5DDC-4CD6-9A91-37117B850C40}" srcOrd="0" destOrd="0" presId="urn:microsoft.com/office/officeart/2005/8/layout/hierarchy1"/>
    <dgm:cxn modelId="{2FD0A4A9-B3DD-4CB4-9914-0A89C5DABB64}" type="presParOf" srcId="{52647407-8DA0-498C-B44F-53932C8963BD}" destId="{289F3DC8-0E7E-4D1E-81E7-4A5B6186E1EA}" srcOrd="1" destOrd="0" presId="urn:microsoft.com/office/officeart/2005/8/layout/hierarchy1"/>
    <dgm:cxn modelId="{C4DBF2FD-5C88-4D2E-A12E-E08C2203FFA3}" type="presParOf" srcId="{289F3DC8-0E7E-4D1E-81E7-4A5B6186E1EA}" destId="{4B41167E-D0C8-4DA0-B2E5-240296F68300}" srcOrd="0" destOrd="0" presId="urn:microsoft.com/office/officeart/2005/8/layout/hierarchy1"/>
    <dgm:cxn modelId="{4323E241-1100-402A-A60D-103E0C176B4A}" type="presParOf" srcId="{4B41167E-D0C8-4DA0-B2E5-240296F68300}" destId="{02ED00B5-4989-449D-BFA3-D4662CA7141E}" srcOrd="0" destOrd="0" presId="urn:microsoft.com/office/officeart/2005/8/layout/hierarchy1"/>
    <dgm:cxn modelId="{0741C970-596A-429E-993E-96E580436313}" type="presParOf" srcId="{4B41167E-D0C8-4DA0-B2E5-240296F68300}" destId="{61EACBD9-3A33-4EA6-992F-9BD1B7163855}" srcOrd="1" destOrd="0" presId="urn:microsoft.com/office/officeart/2005/8/layout/hierarchy1"/>
    <dgm:cxn modelId="{FB79E70B-24F5-4630-ABD9-CEE8BD25D94B}" type="presParOf" srcId="{289F3DC8-0E7E-4D1E-81E7-4A5B6186E1EA}" destId="{27B6F13C-8653-49D9-A122-DA5251BBEBE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CB6F5A8-1441-45ED-9E3D-D4D1B383A7D0}" type="doc">
      <dgm:prSet loTypeId="urn:microsoft.com/office/officeart/2005/8/layout/hProcess3" loCatId="process" qsTypeId="urn:microsoft.com/office/officeart/2005/8/quickstyle/simple3" qsCatId="simple" csTypeId="urn:microsoft.com/office/officeart/2005/8/colors/accent1_2" csCatId="accent1" phldr="1"/>
      <dgm:spPr/>
    </dgm:pt>
    <dgm:pt modelId="{133D738B-5D6E-41A1-BC4D-98ED37D5D23E}">
      <dgm:prSet phldrT="[Текст]" custT="1"/>
      <dgm:spPr/>
      <dgm:t>
        <a:bodyPr/>
        <a:lstStyle/>
        <a:p>
          <a:r>
            <a:rPr lang="ru-RU" sz="1600" b="1" dirty="0"/>
            <a:t>В новый перечень не вошли:</a:t>
          </a:r>
        </a:p>
      </dgm:t>
    </dgm:pt>
    <dgm:pt modelId="{3BFEB183-3F57-40FE-A5C7-BAF8635BF58C}" type="parTrans" cxnId="{8AE7C4AC-12D5-4725-BE4F-A224DBFB4AC9}">
      <dgm:prSet/>
      <dgm:spPr/>
      <dgm:t>
        <a:bodyPr/>
        <a:lstStyle/>
        <a:p>
          <a:endParaRPr lang="ru-RU"/>
        </a:p>
      </dgm:t>
    </dgm:pt>
    <dgm:pt modelId="{8C550847-E5E4-4DEC-9536-B19BD47A08EC}" type="sibTrans" cxnId="{8AE7C4AC-12D5-4725-BE4F-A224DBFB4AC9}">
      <dgm:prSet/>
      <dgm:spPr/>
      <dgm:t>
        <a:bodyPr/>
        <a:lstStyle/>
        <a:p>
          <a:endParaRPr lang="ru-RU"/>
        </a:p>
      </dgm:t>
    </dgm:pt>
    <dgm:pt modelId="{61AE266C-7AAF-4673-89F3-08DFB3727018}" type="pres">
      <dgm:prSet presAssocID="{2CB6F5A8-1441-45ED-9E3D-D4D1B383A7D0}" presName="Name0" presStyleCnt="0">
        <dgm:presLayoutVars>
          <dgm:dir/>
          <dgm:animLvl val="lvl"/>
          <dgm:resizeHandles val="exact"/>
        </dgm:presLayoutVars>
      </dgm:prSet>
      <dgm:spPr/>
    </dgm:pt>
    <dgm:pt modelId="{B72CC637-67B4-4E23-8BC6-E2A54D70E48C}" type="pres">
      <dgm:prSet presAssocID="{2CB6F5A8-1441-45ED-9E3D-D4D1B383A7D0}" presName="dummy" presStyleCnt="0"/>
      <dgm:spPr/>
    </dgm:pt>
    <dgm:pt modelId="{4E9FD2D9-473D-4571-ADF9-86A39322E7DC}" type="pres">
      <dgm:prSet presAssocID="{2CB6F5A8-1441-45ED-9E3D-D4D1B383A7D0}" presName="linH" presStyleCnt="0"/>
      <dgm:spPr/>
    </dgm:pt>
    <dgm:pt modelId="{ECD172D5-C279-4B3F-BB65-D21261F17EB2}" type="pres">
      <dgm:prSet presAssocID="{2CB6F5A8-1441-45ED-9E3D-D4D1B383A7D0}" presName="padding1" presStyleCnt="0"/>
      <dgm:spPr/>
    </dgm:pt>
    <dgm:pt modelId="{D0C8B093-B1F2-4143-B6AE-153CF045D0E7}" type="pres">
      <dgm:prSet presAssocID="{133D738B-5D6E-41A1-BC4D-98ED37D5D23E}" presName="linV" presStyleCnt="0"/>
      <dgm:spPr/>
    </dgm:pt>
    <dgm:pt modelId="{544D07F8-CFBC-422C-B047-795B057DE940}" type="pres">
      <dgm:prSet presAssocID="{133D738B-5D6E-41A1-BC4D-98ED37D5D23E}" presName="spVertical1" presStyleCnt="0"/>
      <dgm:spPr/>
    </dgm:pt>
    <dgm:pt modelId="{8F6EC1CB-AE93-40AE-8D19-D521740F1253}" type="pres">
      <dgm:prSet presAssocID="{133D738B-5D6E-41A1-BC4D-98ED37D5D23E}" presName="parTx" presStyleLbl="revTx" presStyleIdx="0" presStyleCnt="1" custScaleX="2000000" custScaleY="2000000" custLinFactNeighborX="-94936" custLinFactNeighborY="-257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2A5756-63DC-4910-A297-459367DEEB65}" type="pres">
      <dgm:prSet presAssocID="{133D738B-5D6E-41A1-BC4D-98ED37D5D23E}" presName="spVertical2" presStyleCnt="0"/>
      <dgm:spPr/>
    </dgm:pt>
    <dgm:pt modelId="{7F58148F-BB1A-4A9B-9AED-C8CC5A74E793}" type="pres">
      <dgm:prSet presAssocID="{133D738B-5D6E-41A1-BC4D-98ED37D5D23E}" presName="spVertical3" presStyleCnt="0"/>
      <dgm:spPr/>
    </dgm:pt>
    <dgm:pt modelId="{018F6F23-6CCB-45E1-81F9-90C851DED6AA}" type="pres">
      <dgm:prSet presAssocID="{2CB6F5A8-1441-45ED-9E3D-D4D1B383A7D0}" presName="padding2" presStyleCnt="0"/>
      <dgm:spPr/>
    </dgm:pt>
    <dgm:pt modelId="{0D205DC7-FACD-4F3D-A68F-0E6627776295}" type="pres">
      <dgm:prSet presAssocID="{2CB6F5A8-1441-45ED-9E3D-D4D1B383A7D0}" presName="negArrow" presStyleCnt="0"/>
      <dgm:spPr/>
    </dgm:pt>
    <dgm:pt modelId="{A8BEF427-A442-4E6C-902C-656D4ECE0EA7}" type="pres">
      <dgm:prSet presAssocID="{2CB6F5A8-1441-45ED-9E3D-D4D1B383A7D0}" presName="backgroundArrow" presStyleLbl="node1" presStyleIdx="0" presStyleCnt="1" custScaleY="1190633" custLinFactNeighborX="6015" custLinFactNeighborY="33538"/>
      <dgm:spPr/>
    </dgm:pt>
  </dgm:ptLst>
  <dgm:cxnLst>
    <dgm:cxn modelId="{4CDEF5A0-1B35-4C52-8D83-8E9AD9713365}" type="presOf" srcId="{2CB6F5A8-1441-45ED-9E3D-D4D1B383A7D0}" destId="{61AE266C-7AAF-4673-89F3-08DFB3727018}" srcOrd="0" destOrd="0" presId="urn:microsoft.com/office/officeart/2005/8/layout/hProcess3"/>
    <dgm:cxn modelId="{8AE7C4AC-12D5-4725-BE4F-A224DBFB4AC9}" srcId="{2CB6F5A8-1441-45ED-9E3D-D4D1B383A7D0}" destId="{133D738B-5D6E-41A1-BC4D-98ED37D5D23E}" srcOrd="0" destOrd="0" parTransId="{3BFEB183-3F57-40FE-A5C7-BAF8635BF58C}" sibTransId="{8C550847-E5E4-4DEC-9536-B19BD47A08EC}"/>
    <dgm:cxn modelId="{CF6BEC62-809F-432F-9D4D-9C55B4917746}" type="presOf" srcId="{133D738B-5D6E-41A1-BC4D-98ED37D5D23E}" destId="{8F6EC1CB-AE93-40AE-8D19-D521740F1253}" srcOrd="0" destOrd="0" presId="urn:microsoft.com/office/officeart/2005/8/layout/hProcess3"/>
    <dgm:cxn modelId="{C3B527E4-8811-4A4F-BC8F-687B7DAFF163}" type="presParOf" srcId="{61AE266C-7AAF-4673-89F3-08DFB3727018}" destId="{B72CC637-67B4-4E23-8BC6-E2A54D70E48C}" srcOrd="0" destOrd="0" presId="urn:microsoft.com/office/officeart/2005/8/layout/hProcess3"/>
    <dgm:cxn modelId="{5E28E9E5-9FAF-46DC-B8D3-6D336DCDEC6A}" type="presParOf" srcId="{61AE266C-7AAF-4673-89F3-08DFB3727018}" destId="{4E9FD2D9-473D-4571-ADF9-86A39322E7DC}" srcOrd="1" destOrd="0" presId="urn:microsoft.com/office/officeart/2005/8/layout/hProcess3"/>
    <dgm:cxn modelId="{787E6764-41A6-47AE-A48E-2E98AA936F59}" type="presParOf" srcId="{4E9FD2D9-473D-4571-ADF9-86A39322E7DC}" destId="{ECD172D5-C279-4B3F-BB65-D21261F17EB2}" srcOrd="0" destOrd="0" presId="urn:microsoft.com/office/officeart/2005/8/layout/hProcess3"/>
    <dgm:cxn modelId="{DAADF60C-12A8-44B4-81BA-64BDACA32C63}" type="presParOf" srcId="{4E9FD2D9-473D-4571-ADF9-86A39322E7DC}" destId="{D0C8B093-B1F2-4143-B6AE-153CF045D0E7}" srcOrd="1" destOrd="0" presId="urn:microsoft.com/office/officeart/2005/8/layout/hProcess3"/>
    <dgm:cxn modelId="{77A9A568-B9C6-4A65-A1B5-C0E48D0BAA24}" type="presParOf" srcId="{D0C8B093-B1F2-4143-B6AE-153CF045D0E7}" destId="{544D07F8-CFBC-422C-B047-795B057DE940}" srcOrd="0" destOrd="0" presId="urn:microsoft.com/office/officeart/2005/8/layout/hProcess3"/>
    <dgm:cxn modelId="{47553F4F-A425-4739-A0F2-88C6753303B9}" type="presParOf" srcId="{D0C8B093-B1F2-4143-B6AE-153CF045D0E7}" destId="{8F6EC1CB-AE93-40AE-8D19-D521740F1253}" srcOrd="1" destOrd="0" presId="urn:microsoft.com/office/officeart/2005/8/layout/hProcess3"/>
    <dgm:cxn modelId="{F27EBDB3-7236-4221-9F6D-7C57064E7F31}" type="presParOf" srcId="{D0C8B093-B1F2-4143-B6AE-153CF045D0E7}" destId="{E92A5756-63DC-4910-A297-459367DEEB65}" srcOrd="2" destOrd="0" presId="urn:microsoft.com/office/officeart/2005/8/layout/hProcess3"/>
    <dgm:cxn modelId="{01C8A4A9-E683-4066-96E4-6442AC4FB1AC}" type="presParOf" srcId="{D0C8B093-B1F2-4143-B6AE-153CF045D0E7}" destId="{7F58148F-BB1A-4A9B-9AED-C8CC5A74E793}" srcOrd="3" destOrd="0" presId="urn:microsoft.com/office/officeart/2005/8/layout/hProcess3"/>
    <dgm:cxn modelId="{D72598C6-5CD4-4F3C-B59A-12959FEC565F}" type="presParOf" srcId="{4E9FD2D9-473D-4571-ADF9-86A39322E7DC}" destId="{018F6F23-6CCB-45E1-81F9-90C851DED6AA}" srcOrd="2" destOrd="0" presId="urn:microsoft.com/office/officeart/2005/8/layout/hProcess3"/>
    <dgm:cxn modelId="{13377DA5-3D31-4980-91D4-3049F051BFAB}" type="presParOf" srcId="{4E9FD2D9-473D-4571-ADF9-86A39322E7DC}" destId="{0D205DC7-FACD-4F3D-A68F-0E6627776295}" srcOrd="3" destOrd="0" presId="urn:microsoft.com/office/officeart/2005/8/layout/hProcess3"/>
    <dgm:cxn modelId="{64CD72C2-07BA-4BD3-BAAA-406C17C9DC9D}" type="presParOf" srcId="{4E9FD2D9-473D-4571-ADF9-86A39322E7DC}" destId="{A8BEF427-A442-4E6C-902C-656D4ECE0EA7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DEFCD04-F1F9-419E-B639-F94E6E4CE7F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EFDE40D-F1F9-4F28-8C57-FAB3A0FAA8B4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Зарегистрировано и подтверждено 28163  хозяйствующих субъекта </a:t>
          </a:r>
        </a:p>
      </dgm:t>
    </dgm:pt>
    <dgm:pt modelId="{836E6C1E-C21F-4C0D-94AA-71D9FD711305}" type="parTrans" cxnId="{CB664368-14E8-4268-B7D4-4A0E81EC4371}">
      <dgm:prSet/>
      <dgm:spPr/>
      <dgm:t>
        <a:bodyPr/>
        <a:lstStyle/>
        <a:p>
          <a:endParaRPr lang="ru-RU"/>
        </a:p>
      </dgm:t>
    </dgm:pt>
    <dgm:pt modelId="{C208E2DC-E7A5-4718-B1CC-4CC9130229F9}" type="sibTrans" cxnId="{CB664368-14E8-4268-B7D4-4A0E81EC4371}">
      <dgm:prSet/>
      <dgm:spPr/>
      <dgm:t>
        <a:bodyPr/>
        <a:lstStyle/>
        <a:p>
          <a:endParaRPr lang="ru-RU"/>
        </a:p>
      </dgm:t>
    </dgm:pt>
    <dgm:pt modelId="{4C48029E-E91C-4968-A263-D4AC4AAA5825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Юридических лиц - 7521</a:t>
          </a:r>
        </a:p>
      </dgm:t>
    </dgm:pt>
    <dgm:pt modelId="{0DF3C0B8-ED05-457A-8C14-70F25FF1BCCF}" type="parTrans" cxnId="{AD3EA3F3-7389-4363-8DE7-8837ABCB6A69}">
      <dgm:prSet/>
      <dgm:spPr/>
      <dgm:t>
        <a:bodyPr/>
        <a:lstStyle/>
        <a:p>
          <a:endParaRPr lang="ru-RU"/>
        </a:p>
      </dgm:t>
    </dgm:pt>
    <dgm:pt modelId="{EDA76131-574B-4D61-9151-498EA508823C}" type="sibTrans" cxnId="{AD3EA3F3-7389-4363-8DE7-8837ABCB6A69}">
      <dgm:prSet/>
      <dgm:spPr/>
      <dgm:t>
        <a:bodyPr/>
        <a:lstStyle/>
        <a:p>
          <a:endParaRPr lang="ru-RU"/>
        </a:p>
      </dgm:t>
    </dgm:pt>
    <dgm:pt modelId="{4F013A38-0AB6-400D-983E-AA1F02227938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ИП/КФХ – 10401</a:t>
          </a:r>
        </a:p>
      </dgm:t>
    </dgm:pt>
    <dgm:pt modelId="{5A30AF3B-1639-4A57-893D-D5B2644EC406}" type="parTrans" cxnId="{7983FD9C-3F5B-40DC-A8B6-C13F12FA2A0D}">
      <dgm:prSet/>
      <dgm:spPr/>
      <dgm:t>
        <a:bodyPr/>
        <a:lstStyle/>
        <a:p>
          <a:endParaRPr lang="ru-RU"/>
        </a:p>
      </dgm:t>
    </dgm:pt>
    <dgm:pt modelId="{E84D47BC-6454-4EA3-9150-70DC7316A5EC}" type="sibTrans" cxnId="{7983FD9C-3F5B-40DC-A8B6-C13F12FA2A0D}">
      <dgm:prSet/>
      <dgm:spPr/>
      <dgm:t>
        <a:bodyPr/>
        <a:lstStyle/>
        <a:p>
          <a:endParaRPr lang="ru-RU"/>
        </a:p>
      </dgm:t>
    </dgm:pt>
    <dgm:pt modelId="{75A84884-C9C2-4C14-A325-C3F63C01966D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</a:t>
          </a:r>
          <a:r>
            <a:rPr lang="ru-RU" sz="18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специалистов, оформляющих </a:t>
          </a:r>
          <a:r>
            <a:rPr lang="ru-RU" sz="1800" b="1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эВСД</a:t>
          </a:r>
          <a:r>
            <a:rPr lang="ru-RU" sz="18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в ФГИС «Меркурий»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A25E974-D6C5-4127-8450-B8706DD42C18}" type="parTrans" cxnId="{2964AAC5-1750-43FD-B15D-ADEBCADFA1B6}">
      <dgm:prSet/>
      <dgm:spPr/>
      <dgm:t>
        <a:bodyPr/>
        <a:lstStyle/>
        <a:p>
          <a:endParaRPr lang="ru-RU"/>
        </a:p>
      </dgm:t>
    </dgm:pt>
    <dgm:pt modelId="{8821EA68-DD28-43D0-8BD7-A01E49332385}" type="sibTrans" cxnId="{2964AAC5-1750-43FD-B15D-ADEBCADFA1B6}">
      <dgm:prSet/>
      <dgm:spPr/>
      <dgm:t>
        <a:bodyPr/>
        <a:lstStyle/>
        <a:p>
          <a:endParaRPr lang="ru-RU"/>
        </a:p>
      </dgm:t>
    </dgm:pt>
    <dgm:pt modelId="{8B48434A-69E3-4597-9FF9-EE2B6DFB44A4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Физических лиц - 10241</a:t>
          </a:r>
        </a:p>
      </dgm:t>
    </dgm:pt>
    <dgm:pt modelId="{5F4DDC43-F46F-4020-B624-F4CF19A878BE}" type="parTrans" cxnId="{9C199F53-76CA-4D80-BE00-7764EA8F38DE}">
      <dgm:prSet/>
      <dgm:spPr/>
      <dgm:t>
        <a:bodyPr/>
        <a:lstStyle/>
        <a:p>
          <a:endParaRPr lang="ru-RU"/>
        </a:p>
      </dgm:t>
    </dgm:pt>
    <dgm:pt modelId="{6CEFBDA9-455E-4A5F-B831-1DEB07C00BF0}" type="sibTrans" cxnId="{9C199F53-76CA-4D80-BE00-7764EA8F38DE}">
      <dgm:prSet/>
      <dgm:spPr/>
      <dgm:t>
        <a:bodyPr/>
        <a:lstStyle/>
        <a:p>
          <a:endParaRPr lang="ru-RU"/>
        </a:p>
      </dgm:t>
    </dgm:pt>
    <dgm:pt modelId="{A49C50D0-3F54-4DE5-93EA-3C2719B62574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Уполномоченные лица ХС - 12551</a:t>
          </a:r>
        </a:p>
      </dgm:t>
    </dgm:pt>
    <dgm:pt modelId="{97C07C59-58D9-4326-AE30-129F1CC59454}" type="sibTrans" cxnId="{5E50E883-FCB2-4380-9704-1E7F538054D9}">
      <dgm:prSet/>
      <dgm:spPr/>
      <dgm:t>
        <a:bodyPr/>
        <a:lstStyle/>
        <a:p>
          <a:endParaRPr lang="ru-RU"/>
        </a:p>
      </dgm:t>
    </dgm:pt>
    <dgm:pt modelId="{922BA710-F4DD-489B-B64D-3E38F48C2897}" type="parTrans" cxnId="{5E50E883-FCB2-4380-9704-1E7F538054D9}">
      <dgm:prSet/>
      <dgm:spPr/>
      <dgm:t>
        <a:bodyPr/>
        <a:lstStyle/>
        <a:p>
          <a:endParaRPr lang="ru-RU"/>
        </a:p>
      </dgm:t>
    </dgm:pt>
    <dgm:pt modelId="{D726DDDC-686E-4D04-95B2-E1670BEC3A09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Аттестованные специалисты – 47</a:t>
          </a:r>
        </a:p>
      </dgm:t>
    </dgm:pt>
    <dgm:pt modelId="{62D0D1ED-9335-484C-A8F0-6AC423B8A2F4}" type="sibTrans" cxnId="{84E891E0-C571-413B-8EF9-A8BFA7EBDAA5}">
      <dgm:prSet/>
      <dgm:spPr/>
      <dgm:t>
        <a:bodyPr/>
        <a:lstStyle/>
        <a:p>
          <a:endParaRPr lang="ru-RU"/>
        </a:p>
      </dgm:t>
    </dgm:pt>
    <dgm:pt modelId="{FA867F6C-1D70-4C90-893C-B5EE83042011}" type="parTrans" cxnId="{84E891E0-C571-413B-8EF9-A8BFA7EBDAA5}">
      <dgm:prSet/>
      <dgm:spPr/>
      <dgm:t>
        <a:bodyPr/>
        <a:lstStyle/>
        <a:p>
          <a:endParaRPr lang="ru-RU"/>
        </a:p>
      </dgm:t>
    </dgm:pt>
    <dgm:pt modelId="{2BBA12E6-6301-417C-80DD-5042CD8FFFF0}">
      <dgm:prSet phldrT="[Текст]" custT="1"/>
      <dgm:spPr/>
      <dgm:t>
        <a:bodyPr/>
        <a:lstStyle/>
        <a:p>
          <a:r>
            <a:rPr lang="ru-RU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ветеринарные  врачи – 1247 (из них с ролью «администратор» 143)</a:t>
          </a:r>
        </a:p>
      </dgm:t>
    </dgm:pt>
    <dgm:pt modelId="{C5406AE3-2D71-4643-854D-180E17AA5387}" type="sibTrans" cxnId="{4617EE99-2FD7-4AE0-A677-729B233764DB}">
      <dgm:prSet/>
      <dgm:spPr/>
      <dgm:t>
        <a:bodyPr/>
        <a:lstStyle/>
        <a:p>
          <a:endParaRPr lang="ru-RU"/>
        </a:p>
      </dgm:t>
    </dgm:pt>
    <dgm:pt modelId="{E9EF6E46-7DC9-4E5E-B6EB-7D936B719C54}" type="parTrans" cxnId="{4617EE99-2FD7-4AE0-A677-729B233764DB}">
      <dgm:prSet/>
      <dgm:spPr/>
      <dgm:t>
        <a:bodyPr/>
        <a:lstStyle/>
        <a:p>
          <a:endParaRPr lang="ru-RU"/>
        </a:p>
      </dgm:t>
    </dgm:pt>
    <dgm:pt modelId="{74DCACE0-ECC3-4F7E-9687-7EFF068B8EA4}">
      <dgm:prSet phldrT="[Текст]" custT="1"/>
      <dgm:spPr/>
      <dgm:t>
        <a:bodyPr/>
        <a:lstStyle/>
        <a:p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7C288C-C9EB-452A-A9E1-55BD8A0926E0}" type="parTrans" cxnId="{6D5D9DEE-2167-441A-874E-7C274531D9D7}">
      <dgm:prSet/>
      <dgm:spPr/>
      <dgm:t>
        <a:bodyPr/>
        <a:lstStyle/>
        <a:p>
          <a:endParaRPr lang="ru-RU"/>
        </a:p>
      </dgm:t>
    </dgm:pt>
    <dgm:pt modelId="{A9FA81B8-A0CD-4C0A-A607-4756510BB2AB}" type="sibTrans" cxnId="{6D5D9DEE-2167-441A-874E-7C274531D9D7}">
      <dgm:prSet/>
      <dgm:spPr/>
      <dgm:t>
        <a:bodyPr/>
        <a:lstStyle/>
        <a:p>
          <a:endParaRPr lang="ru-RU"/>
        </a:p>
      </dgm:t>
    </dgm:pt>
    <dgm:pt modelId="{35BA2A09-998F-439D-983D-9927332A89C0}" type="pres">
      <dgm:prSet presAssocID="{ADEFCD04-F1F9-419E-B639-F94E6E4CE7F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C6609AC-009F-44B5-8AE3-C52C0C03CCD3}" type="pres">
      <dgm:prSet presAssocID="{BEFDE40D-F1F9-4F28-8C57-FAB3A0FAA8B4}" presName="composite" presStyleCnt="0"/>
      <dgm:spPr/>
    </dgm:pt>
    <dgm:pt modelId="{5E125361-C57F-48D7-AE21-4C42D2983527}" type="pres">
      <dgm:prSet presAssocID="{BEFDE40D-F1F9-4F28-8C57-FAB3A0FAA8B4}" presName="parTx" presStyleLbl="alignNode1" presStyleIdx="0" presStyleCnt="2" custScaleX="100356" custScaleY="113327" custLinFactY="-100000" custLinFactNeighborX="2308" custLinFactNeighborY="-1090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C24360-152A-4F68-A0D8-C1BF53A3787B}" type="pres">
      <dgm:prSet presAssocID="{BEFDE40D-F1F9-4F28-8C57-FAB3A0FAA8B4}" presName="desTx" presStyleLbl="alignAccFollowNode1" presStyleIdx="0" presStyleCnt="2" custScaleX="99614" custScaleY="40020" custLinFactY="-900000" custLinFactNeighborX="1868" custLinFactNeighborY="-9368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A82883-6CCE-48A7-AEE0-1DC43C7A1561}" type="pres">
      <dgm:prSet presAssocID="{C208E2DC-E7A5-4718-B1CC-4CC9130229F9}" presName="space" presStyleCnt="0"/>
      <dgm:spPr/>
    </dgm:pt>
    <dgm:pt modelId="{FCD3CDA4-970F-4675-BA23-1D89238D1141}" type="pres">
      <dgm:prSet presAssocID="{75A84884-C9C2-4C14-A325-C3F63C01966D}" presName="composite" presStyleCnt="0"/>
      <dgm:spPr/>
    </dgm:pt>
    <dgm:pt modelId="{0E46EDC7-97DE-45C0-88D5-25BFA4D6070A}" type="pres">
      <dgm:prSet presAssocID="{75A84884-C9C2-4C14-A325-C3F63C01966D}" presName="parTx" presStyleLbl="alignNode1" presStyleIdx="1" presStyleCnt="2" custScaleX="117188" custScaleY="121135" custLinFactY="-22139" custLinFactNeighborX="-858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B25F28-92D1-4AF7-8757-7E451A740232}" type="pres">
      <dgm:prSet presAssocID="{75A84884-C9C2-4C14-A325-C3F63C01966D}" presName="desTx" presStyleLbl="alignAccFollowNode1" presStyleIdx="1" presStyleCnt="2" custScaleX="117495" custScaleY="1688663" custLinFactY="-1383942" custLinFactNeighborX="43" custLinFactNeighborY="-1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664368-14E8-4268-B7D4-4A0E81EC4371}" srcId="{ADEFCD04-F1F9-419E-B639-F94E6E4CE7F3}" destId="{BEFDE40D-F1F9-4F28-8C57-FAB3A0FAA8B4}" srcOrd="0" destOrd="0" parTransId="{836E6C1E-C21F-4C0D-94AA-71D9FD711305}" sibTransId="{C208E2DC-E7A5-4718-B1CC-4CC9130229F9}"/>
    <dgm:cxn modelId="{CBEC2AFC-30BC-4426-B04C-6ED39047AFAA}" type="presOf" srcId="{4C48029E-E91C-4968-A263-D4AC4AAA5825}" destId="{A1C24360-152A-4F68-A0D8-C1BF53A3787B}" srcOrd="0" destOrd="0" presId="urn:microsoft.com/office/officeart/2005/8/layout/hList1"/>
    <dgm:cxn modelId="{71D72551-EA6C-4301-BAE1-B5887060616B}" type="presOf" srcId="{4F013A38-0AB6-400D-983E-AA1F02227938}" destId="{A1C24360-152A-4F68-A0D8-C1BF53A3787B}" srcOrd="0" destOrd="1" presId="urn:microsoft.com/office/officeart/2005/8/layout/hList1"/>
    <dgm:cxn modelId="{5E50E883-FCB2-4380-9704-1E7F538054D9}" srcId="{75A84884-C9C2-4C14-A325-C3F63C01966D}" destId="{A49C50D0-3F54-4DE5-93EA-3C2719B62574}" srcOrd="3" destOrd="0" parTransId="{922BA710-F4DD-489B-B64D-3E38F48C2897}" sibTransId="{97C07C59-58D9-4326-AE30-129F1CC59454}"/>
    <dgm:cxn modelId="{3ACD46E2-D7F3-4863-A4A2-ADDAD0E3E84B}" type="presOf" srcId="{ADEFCD04-F1F9-419E-B639-F94E6E4CE7F3}" destId="{35BA2A09-998F-439D-983D-9927332A89C0}" srcOrd="0" destOrd="0" presId="urn:microsoft.com/office/officeart/2005/8/layout/hList1"/>
    <dgm:cxn modelId="{E88351AE-18CB-4EE1-8CDE-9398C0129B1F}" type="presOf" srcId="{BEFDE40D-F1F9-4F28-8C57-FAB3A0FAA8B4}" destId="{5E125361-C57F-48D7-AE21-4C42D2983527}" srcOrd="0" destOrd="0" presId="urn:microsoft.com/office/officeart/2005/8/layout/hList1"/>
    <dgm:cxn modelId="{2964AAC5-1750-43FD-B15D-ADEBCADFA1B6}" srcId="{ADEFCD04-F1F9-419E-B639-F94E6E4CE7F3}" destId="{75A84884-C9C2-4C14-A325-C3F63C01966D}" srcOrd="1" destOrd="0" parTransId="{7A25E974-D6C5-4127-8450-B8706DD42C18}" sibTransId="{8821EA68-DD28-43D0-8BD7-A01E49332385}"/>
    <dgm:cxn modelId="{21B9A501-C25E-4E23-90D3-EE6CA8EFC1A0}" type="presOf" srcId="{A49C50D0-3F54-4DE5-93EA-3C2719B62574}" destId="{E7B25F28-92D1-4AF7-8757-7E451A740232}" srcOrd="0" destOrd="3" presId="urn:microsoft.com/office/officeart/2005/8/layout/hList1"/>
    <dgm:cxn modelId="{84E891E0-C571-413B-8EF9-A8BFA7EBDAA5}" srcId="{75A84884-C9C2-4C14-A325-C3F63C01966D}" destId="{D726DDDC-686E-4D04-95B2-E1670BEC3A09}" srcOrd="2" destOrd="0" parTransId="{FA867F6C-1D70-4C90-893C-B5EE83042011}" sibTransId="{62D0D1ED-9335-484C-A8F0-6AC423B8A2F4}"/>
    <dgm:cxn modelId="{7983FD9C-3F5B-40DC-A8B6-C13F12FA2A0D}" srcId="{BEFDE40D-F1F9-4F28-8C57-FAB3A0FAA8B4}" destId="{4F013A38-0AB6-400D-983E-AA1F02227938}" srcOrd="1" destOrd="0" parTransId="{5A30AF3B-1639-4A57-893D-D5B2644EC406}" sibTransId="{E84D47BC-6454-4EA3-9150-70DC7316A5EC}"/>
    <dgm:cxn modelId="{9EBAE206-9A41-4E3A-B4F3-FD315EB38F5E}" type="presOf" srcId="{75A84884-C9C2-4C14-A325-C3F63C01966D}" destId="{0E46EDC7-97DE-45C0-88D5-25BFA4D6070A}" srcOrd="0" destOrd="0" presId="urn:microsoft.com/office/officeart/2005/8/layout/hList1"/>
    <dgm:cxn modelId="{C7DC2857-C7E1-46A6-948B-B2883C9B9103}" type="presOf" srcId="{D726DDDC-686E-4D04-95B2-E1670BEC3A09}" destId="{E7B25F28-92D1-4AF7-8757-7E451A740232}" srcOrd="0" destOrd="2" presId="urn:microsoft.com/office/officeart/2005/8/layout/hList1"/>
    <dgm:cxn modelId="{6D5D9DEE-2167-441A-874E-7C274531D9D7}" srcId="{75A84884-C9C2-4C14-A325-C3F63C01966D}" destId="{74DCACE0-ECC3-4F7E-9687-7EFF068B8EA4}" srcOrd="0" destOrd="0" parTransId="{0D7C288C-C9EB-452A-A9E1-55BD8A0926E0}" sibTransId="{A9FA81B8-A0CD-4C0A-A607-4756510BB2AB}"/>
    <dgm:cxn modelId="{4617EE99-2FD7-4AE0-A677-729B233764DB}" srcId="{75A84884-C9C2-4C14-A325-C3F63C01966D}" destId="{2BBA12E6-6301-417C-80DD-5042CD8FFFF0}" srcOrd="1" destOrd="0" parTransId="{E9EF6E46-7DC9-4E5E-B6EB-7D936B719C54}" sibTransId="{C5406AE3-2D71-4643-854D-180E17AA5387}"/>
    <dgm:cxn modelId="{A2D80C35-5F5A-4D8C-B028-F4E9841EC233}" type="presOf" srcId="{8B48434A-69E3-4597-9FF9-EE2B6DFB44A4}" destId="{A1C24360-152A-4F68-A0D8-C1BF53A3787B}" srcOrd="0" destOrd="2" presId="urn:microsoft.com/office/officeart/2005/8/layout/hList1"/>
    <dgm:cxn modelId="{AD3EA3F3-7389-4363-8DE7-8837ABCB6A69}" srcId="{BEFDE40D-F1F9-4F28-8C57-FAB3A0FAA8B4}" destId="{4C48029E-E91C-4968-A263-D4AC4AAA5825}" srcOrd="0" destOrd="0" parTransId="{0DF3C0B8-ED05-457A-8C14-70F25FF1BCCF}" sibTransId="{EDA76131-574B-4D61-9151-498EA508823C}"/>
    <dgm:cxn modelId="{B9A8ADF0-5269-4AA5-B0C1-A658DD9ECADE}" type="presOf" srcId="{74DCACE0-ECC3-4F7E-9687-7EFF068B8EA4}" destId="{E7B25F28-92D1-4AF7-8757-7E451A740232}" srcOrd="0" destOrd="0" presId="urn:microsoft.com/office/officeart/2005/8/layout/hList1"/>
    <dgm:cxn modelId="{398F7266-2704-4273-9CFC-4322F5A4B6A1}" type="presOf" srcId="{2BBA12E6-6301-417C-80DD-5042CD8FFFF0}" destId="{E7B25F28-92D1-4AF7-8757-7E451A740232}" srcOrd="0" destOrd="1" presId="urn:microsoft.com/office/officeart/2005/8/layout/hList1"/>
    <dgm:cxn modelId="{9C199F53-76CA-4D80-BE00-7764EA8F38DE}" srcId="{BEFDE40D-F1F9-4F28-8C57-FAB3A0FAA8B4}" destId="{8B48434A-69E3-4597-9FF9-EE2B6DFB44A4}" srcOrd="2" destOrd="0" parTransId="{5F4DDC43-F46F-4020-B624-F4CF19A878BE}" sibTransId="{6CEFBDA9-455E-4A5F-B831-1DEB07C00BF0}"/>
    <dgm:cxn modelId="{BB9393DE-71B7-46CF-82FB-1656012DE4ED}" type="presParOf" srcId="{35BA2A09-998F-439D-983D-9927332A89C0}" destId="{6C6609AC-009F-44B5-8AE3-C52C0C03CCD3}" srcOrd="0" destOrd="0" presId="urn:microsoft.com/office/officeart/2005/8/layout/hList1"/>
    <dgm:cxn modelId="{DDCEE884-335C-42A8-81C5-5D6098E7A991}" type="presParOf" srcId="{6C6609AC-009F-44B5-8AE3-C52C0C03CCD3}" destId="{5E125361-C57F-48D7-AE21-4C42D2983527}" srcOrd="0" destOrd="0" presId="urn:microsoft.com/office/officeart/2005/8/layout/hList1"/>
    <dgm:cxn modelId="{B469AC6C-F126-41F7-B051-36893AA98154}" type="presParOf" srcId="{6C6609AC-009F-44B5-8AE3-C52C0C03CCD3}" destId="{A1C24360-152A-4F68-A0D8-C1BF53A3787B}" srcOrd="1" destOrd="0" presId="urn:microsoft.com/office/officeart/2005/8/layout/hList1"/>
    <dgm:cxn modelId="{DC52BA5E-F316-4866-8233-4AA5F985A3FF}" type="presParOf" srcId="{35BA2A09-998F-439D-983D-9927332A89C0}" destId="{1FA82883-6CCE-48A7-AEE0-1DC43C7A1561}" srcOrd="1" destOrd="0" presId="urn:microsoft.com/office/officeart/2005/8/layout/hList1"/>
    <dgm:cxn modelId="{30FB65CE-33EA-48DE-A255-9413D49D5E94}" type="presParOf" srcId="{35BA2A09-998F-439D-983D-9927332A89C0}" destId="{FCD3CDA4-970F-4675-BA23-1D89238D1141}" srcOrd="2" destOrd="0" presId="urn:microsoft.com/office/officeart/2005/8/layout/hList1"/>
    <dgm:cxn modelId="{255D31D9-A620-4A09-B65C-5632733E97B4}" type="presParOf" srcId="{FCD3CDA4-970F-4675-BA23-1D89238D1141}" destId="{0E46EDC7-97DE-45C0-88D5-25BFA4D6070A}" srcOrd="0" destOrd="0" presId="urn:microsoft.com/office/officeart/2005/8/layout/hList1"/>
    <dgm:cxn modelId="{5AB2912C-E531-4498-9E29-DB465215C2E4}" type="presParOf" srcId="{FCD3CDA4-970F-4675-BA23-1D89238D1141}" destId="{E7B25F28-92D1-4AF7-8757-7E451A7402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E0B6958-B00B-4F0A-A215-B2983F6E94C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1938D8-F22C-4AD0-B464-8B608FA2E5E2}">
      <dgm:prSet phldrT="[Текст]"/>
      <dgm:spPr/>
      <dgm:t>
        <a:bodyPr/>
        <a:lstStyle/>
        <a:p>
          <a:r>
            <a:rPr lang="ru-RU" dirty="0" smtClean="0"/>
            <a:t>Внеплановые проверки в 2018 году - 27</a:t>
          </a:r>
          <a:endParaRPr lang="ru-RU" dirty="0"/>
        </a:p>
      </dgm:t>
    </dgm:pt>
    <dgm:pt modelId="{D0DE49A4-9BBD-424A-B206-CD6F61905A97}" type="parTrans" cxnId="{E0FBF4D7-2CB8-45A4-A3DF-714E5E91CA3E}">
      <dgm:prSet/>
      <dgm:spPr/>
      <dgm:t>
        <a:bodyPr/>
        <a:lstStyle/>
        <a:p>
          <a:endParaRPr lang="ru-RU"/>
        </a:p>
      </dgm:t>
    </dgm:pt>
    <dgm:pt modelId="{ADDC9122-07C9-4C3C-908A-4A4AE16E8D44}" type="sibTrans" cxnId="{E0FBF4D7-2CB8-45A4-A3DF-714E5E91CA3E}">
      <dgm:prSet/>
      <dgm:spPr/>
      <dgm:t>
        <a:bodyPr/>
        <a:lstStyle/>
        <a:p>
          <a:endParaRPr lang="ru-RU"/>
        </a:p>
      </dgm:t>
    </dgm:pt>
    <dgm:pt modelId="{5E28827E-CB5C-41AB-8EF7-36264B0A54F2}">
      <dgm:prSet phldrT="[Текст]"/>
      <dgm:spPr/>
      <dgm:t>
        <a:bodyPr/>
        <a:lstStyle/>
        <a:p>
          <a:r>
            <a:rPr lang="ru-RU" dirty="0" smtClean="0"/>
            <a:t>По результатам выдана 21 лицензия</a:t>
          </a:r>
          <a:endParaRPr lang="ru-RU" dirty="0"/>
        </a:p>
      </dgm:t>
    </dgm:pt>
    <dgm:pt modelId="{4CA5F074-42D1-42F8-8415-672F051C7329}" type="parTrans" cxnId="{1938F89A-288A-44A3-9DCA-7A5ABD10C3C2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7E264FD1-0DDA-41CC-B812-8EE4CB4D431D}" type="sibTrans" cxnId="{1938F89A-288A-44A3-9DCA-7A5ABD10C3C2}">
      <dgm:prSet/>
      <dgm:spPr/>
      <dgm:t>
        <a:bodyPr/>
        <a:lstStyle/>
        <a:p>
          <a:endParaRPr lang="ru-RU"/>
        </a:p>
      </dgm:t>
    </dgm:pt>
    <dgm:pt modelId="{4C67BF72-E7C5-44F9-8E15-5B72D47CFDB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лицензии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</a:t>
          </a:r>
          <a:endParaRPr lang="ru-RU" dirty="0"/>
        </a:p>
      </dgm:t>
    </dgm:pt>
    <dgm:pt modelId="{31F94AF6-2899-44AC-B39A-A33D4842C002}" type="parTrans" cxnId="{1A4A3E98-8B1C-4643-A6D8-98DDA17E5EAC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ACB4F8A-F008-4DCA-A1AA-B3A6F436C898}" type="sibTrans" cxnId="{1A4A3E98-8B1C-4643-A6D8-98DDA17E5EAC}">
      <dgm:prSet/>
      <dgm:spPr/>
      <dgm:t>
        <a:bodyPr/>
        <a:lstStyle/>
        <a:p>
          <a:endParaRPr lang="ru-RU"/>
        </a:p>
      </dgm:t>
    </dgm:pt>
    <dgm:pt modelId="{9E30C10C-AA4B-44B3-94D7-731158E1294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Переоформление </a:t>
          </a:r>
        </a:p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Лицензии - </a:t>
          </a:r>
          <a:r>
            <a: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10</a:t>
          </a:r>
          <a:endParaRPr lang="ru-RU" dirty="0"/>
        </a:p>
      </dgm:t>
    </dgm:pt>
    <dgm:pt modelId="{8CCB369B-D249-447F-B85E-F7A98257F305}" type="parTrans" cxnId="{4F64C948-AEFB-4E2D-8E35-7C5177C87CC8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C065E043-BAAD-45E7-8DC6-587FFFDB9CB5}" type="sibTrans" cxnId="{4F64C948-AEFB-4E2D-8E35-7C5177C87CC8}">
      <dgm:prSet/>
      <dgm:spPr/>
      <dgm:t>
        <a:bodyPr/>
        <a:lstStyle/>
        <a:p>
          <a:endParaRPr lang="ru-RU"/>
        </a:p>
      </dgm:t>
    </dgm:pt>
    <dgm:pt modelId="{AD9FD6EB-38B8-45D0-BD98-652E8A0AB826}">
      <dgm:prSet phldrT="[Текст]"/>
      <dgm:spPr/>
      <dgm:t>
        <a:bodyPr/>
        <a:lstStyle/>
        <a:p>
          <a:r>
            <a:rPr lang="ru-RU" dirty="0" smtClean="0"/>
            <a:t>6 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 распоряжению Центрального Аппарата Россельхознадзора</a:t>
          </a:r>
          <a:endParaRPr lang="ru-RU" dirty="0"/>
        </a:p>
      </dgm:t>
    </dgm:pt>
    <dgm:pt modelId="{52BE7488-89A6-4246-BFEE-C7B0ED13E177}" type="parTrans" cxnId="{C622EF4B-35CF-4F5D-A594-22079544E019}">
      <dgm:prSet>
        <dgm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8F0EAA65-C7B0-4FE5-9362-9CA277180A6E}" type="sibTrans" cxnId="{C622EF4B-35CF-4F5D-A594-22079544E019}">
      <dgm:prSet/>
      <dgm:spPr/>
      <dgm:t>
        <a:bodyPr/>
        <a:lstStyle/>
        <a:p>
          <a:endParaRPr lang="ru-RU"/>
        </a:p>
      </dgm:t>
    </dgm:pt>
    <dgm:pt modelId="{95F570CD-E6EB-48DF-8BBA-AC903D8752C8}" type="pres">
      <dgm:prSet presAssocID="{5E0B6958-B00B-4F0A-A215-B2983F6E94C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19DF151-1932-40AE-B64E-F0776FD26D9F}" type="pres">
      <dgm:prSet presAssocID="{A21938D8-F22C-4AD0-B464-8B608FA2E5E2}" presName="hierRoot1" presStyleCnt="0"/>
      <dgm:spPr/>
    </dgm:pt>
    <dgm:pt modelId="{2CD28676-0CD6-4A57-AD88-004E264BAA7E}" type="pres">
      <dgm:prSet presAssocID="{A21938D8-F22C-4AD0-B464-8B608FA2E5E2}" presName="composite" presStyleCnt="0"/>
      <dgm:spPr/>
    </dgm:pt>
    <dgm:pt modelId="{410EB6CF-ED1D-4C22-B2A7-B50EDE88C440}" type="pres">
      <dgm:prSet presAssocID="{A21938D8-F22C-4AD0-B464-8B608FA2E5E2}" presName="background" presStyleLbl="node0" presStyleIdx="0" presStyleCn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581734E5-8C5B-439D-BCB1-06659F93DCF0}" type="pres">
      <dgm:prSet presAssocID="{A21938D8-F22C-4AD0-B464-8B608FA2E5E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9C56075-09E5-40E1-B642-9CE0350D0CA7}" type="pres">
      <dgm:prSet presAssocID="{A21938D8-F22C-4AD0-B464-8B608FA2E5E2}" presName="hierChild2" presStyleCnt="0"/>
      <dgm:spPr/>
    </dgm:pt>
    <dgm:pt modelId="{E49B16C6-8AFF-4D91-9CE2-1C01B3E3E2DB}" type="pres">
      <dgm:prSet presAssocID="{4CA5F074-42D1-42F8-8415-672F051C732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7C4E09D6-4999-4DFF-A13E-9F3ED78EE164}" type="pres">
      <dgm:prSet presAssocID="{5E28827E-CB5C-41AB-8EF7-36264B0A54F2}" presName="hierRoot2" presStyleCnt="0"/>
      <dgm:spPr/>
    </dgm:pt>
    <dgm:pt modelId="{52D70A3D-D1A4-49EE-8DEE-961B986E6EF7}" type="pres">
      <dgm:prSet presAssocID="{5E28827E-CB5C-41AB-8EF7-36264B0A54F2}" presName="composite2" presStyleCnt="0"/>
      <dgm:spPr/>
    </dgm:pt>
    <dgm:pt modelId="{0B38EC25-9FBE-43DF-B114-DB36FE167FDF}" type="pres">
      <dgm:prSet presAssocID="{5E28827E-CB5C-41AB-8EF7-36264B0A54F2}" presName="background2" presStyleLbl="node2" presStyleIdx="0" presStyleCnt="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5620B7D3-1DC8-42AD-82CA-4B50F0640BC3}" type="pres">
      <dgm:prSet presAssocID="{5E28827E-CB5C-41AB-8EF7-36264B0A54F2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E7133D7-653C-4581-A850-51B87876B399}" type="pres">
      <dgm:prSet presAssocID="{5E28827E-CB5C-41AB-8EF7-36264B0A54F2}" presName="hierChild3" presStyleCnt="0"/>
      <dgm:spPr/>
    </dgm:pt>
    <dgm:pt modelId="{2560F929-3C39-4F3E-835D-3154AAE5D60A}" type="pres">
      <dgm:prSet presAssocID="{31F94AF6-2899-44AC-B39A-A33D4842C002}" presName="Name17" presStyleLbl="parChTrans1D3" presStyleIdx="0" presStyleCnt="2"/>
      <dgm:spPr/>
      <dgm:t>
        <a:bodyPr/>
        <a:lstStyle/>
        <a:p>
          <a:endParaRPr lang="ru-RU"/>
        </a:p>
      </dgm:t>
    </dgm:pt>
    <dgm:pt modelId="{4AB1A06B-80FA-49C2-BB64-21ADDCCEB8B5}" type="pres">
      <dgm:prSet presAssocID="{4C67BF72-E7C5-44F9-8E15-5B72D47CFDB3}" presName="hierRoot3" presStyleCnt="0"/>
      <dgm:spPr/>
    </dgm:pt>
    <dgm:pt modelId="{157151D3-F3AC-4C41-AF6F-2CE0AFCF3621}" type="pres">
      <dgm:prSet presAssocID="{4C67BF72-E7C5-44F9-8E15-5B72D47CFDB3}" presName="composite3" presStyleCnt="0"/>
      <dgm:spPr/>
    </dgm:pt>
    <dgm:pt modelId="{AE01AE4C-26C0-4118-89D1-4305DDACD4B6}" type="pres">
      <dgm:prSet presAssocID="{4C67BF72-E7C5-44F9-8E15-5B72D47CFDB3}" presName="background3" presStyleLbl="node3" presStyleIdx="0" presStyleCnt="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36D52643-D0F7-4D80-B7BA-5C2D70C64322}" type="pres">
      <dgm:prSet presAssocID="{4C67BF72-E7C5-44F9-8E15-5B72D47CFDB3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6F87D5-D5FB-480C-82C8-ECF5427CD3E2}" type="pres">
      <dgm:prSet presAssocID="{4C67BF72-E7C5-44F9-8E15-5B72D47CFDB3}" presName="hierChild4" presStyleCnt="0"/>
      <dgm:spPr/>
    </dgm:pt>
    <dgm:pt modelId="{69E46E5F-23F6-474D-B056-0173E23DF124}" type="pres">
      <dgm:prSet presAssocID="{8CCB369B-D249-447F-B85E-F7A98257F305}" presName="Name17" presStyleLbl="parChTrans1D3" presStyleIdx="1" presStyleCnt="2"/>
      <dgm:spPr/>
      <dgm:t>
        <a:bodyPr/>
        <a:lstStyle/>
        <a:p>
          <a:endParaRPr lang="ru-RU"/>
        </a:p>
      </dgm:t>
    </dgm:pt>
    <dgm:pt modelId="{6FA6C20A-A134-4F21-83FD-50B00B6416E0}" type="pres">
      <dgm:prSet presAssocID="{9E30C10C-AA4B-44B3-94D7-731158E12943}" presName="hierRoot3" presStyleCnt="0"/>
      <dgm:spPr/>
    </dgm:pt>
    <dgm:pt modelId="{468D899C-3356-4CFB-A691-B1D7101ADD88}" type="pres">
      <dgm:prSet presAssocID="{9E30C10C-AA4B-44B3-94D7-731158E12943}" presName="composite3" presStyleCnt="0"/>
      <dgm:spPr/>
    </dgm:pt>
    <dgm:pt modelId="{3B7A496D-5DFF-46BC-825D-84237A6C3C58}" type="pres">
      <dgm:prSet presAssocID="{9E30C10C-AA4B-44B3-94D7-731158E12943}" presName="background3" presStyleLbl="node3" presStyleIdx="1" presStyleCnt="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0E87077D-3A39-46D7-A7C7-C592697F669A}" type="pres">
      <dgm:prSet presAssocID="{9E30C10C-AA4B-44B3-94D7-731158E12943}" presName="text3" presStyleLbl="fgAcc3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C3975BC-5913-4909-8AA1-BC9E97B627F1}" type="pres">
      <dgm:prSet presAssocID="{9E30C10C-AA4B-44B3-94D7-731158E12943}" presName="hierChild4" presStyleCnt="0"/>
      <dgm:spPr/>
    </dgm:pt>
    <dgm:pt modelId="{D7E01332-D2DC-4B64-A72F-5B9CFDB229FF}" type="pres">
      <dgm:prSet presAssocID="{52BE7488-89A6-4246-BFEE-C7B0ED13E177}" presName="Name10" presStyleLbl="parChTrans1D2" presStyleIdx="1" presStyleCnt="2"/>
      <dgm:spPr/>
      <dgm:t>
        <a:bodyPr/>
        <a:lstStyle/>
        <a:p>
          <a:endParaRPr lang="ru-RU"/>
        </a:p>
      </dgm:t>
    </dgm:pt>
    <dgm:pt modelId="{C7A102A6-218C-4D3D-BEB8-2491F68875AE}" type="pres">
      <dgm:prSet presAssocID="{AD9FD6EB-38B8-45D0-BD98-652E8A0AB826}" presName="hierRoot2" presStyleCnt="0"/>
      <dgm:spPr/>
    </dgm:pt>
    <dgm:pt modelId="{F4DD8639-2DE8-427F-8223-1FD4E008CC93}" type="pres">
      <dgm:prSet presAssocID="{AD9FD6EB-38B8-45D0-BD98-652E8A0AB826}" presName="composite2" presStyleCnt="0"/>
      <dgm:spPr/>
    </dgm:pt>
    <dgm:pt modelId="{242C06E4-4C8D-469A-BF55-A7B4501C0A63}" type="pres">
      <dgm:prSet presAssocID="{AD9FD6EB-38B8-45D0-BD98-652E8A0AB826}" presName="background2" presStyleLbl="node2" presStyleIdx="1" presStyleCnt="2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</dgm:pt>
    <dgm:pt modelId="{656E5960-765B-4755-A136-1063577145B0}" type="pres">
      <dgm:prSet presAssocID="{AD9FD6EB-38B8-45D0-BD98-652E8A0AB82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74A7AC-A47D-4704-B00B-AF4D615D1C96}" type="pres">
      <dgm:prSet presAssocID="{AD9FD6EB-38B8-45D0-BD98-652E8A0AB826}" presName="hierChild3" presStyleCnt="0"/>
      <dgm:spPr/>
    </dgm:pt>
  </dgm:ptLst>
  <dgm:cxnLst>
    <dgm:cxn modelId="{D67FE64D-0AD5-4B19-B306-99F93110864D}" type="presOf" srcId="{52BE7488-89A6-4246-BFEE-C7B0ED13E177}" destId="{D7E01332-D2DC-4B64-A72F-5B9CFDB229FF}" srcOrd="0" destOrd="0" presId="urn:microsoft.com/office/officeart/2005/8/layout/hierarchy1"/>
    <dgm:cxn modelId="{ED138113-9EF0-4E92-96D4-36FEF32DFADA}" type="presOf" srcId="{A21938D8-F22C-4AD0-B464-8B608FA2E5E2}" destId="{581734E5-8C5B-439D-BCB1-06659F93DCF0}" srcOrd="0" destOrd="0" presId="urn:microsoft.com/office/officeart/2005/8/layout/hierarchy1"/>
    <dgm:cxn modelId="{83A0C522-263E-450A-90AB-91A0D983648E}" type="presOf" srcId="{8CCB369B-D249-447F-B85E-F7A98257F305}" destId="{69E46E5F-23F6-474D-B056-0173E23DF124}" srcOrd="0" destOrd="0" presId="urn:microsoft.com/office/officeart/2005/8/layout/hierarchy1"/>
    <dgm:cxn modelId="{DC6D9558-1082-47F9-B4EC-4A761605344D}" type="presOf" srcId="{5E0B6958-B00B-4F0A-A215-B2983F6E94C8}" destId="{95F570CD-E6EB-48DF-8BBA-AC903D8752C8}" srcOrd="0" destOrd="0" presId="urn:microsoft.com/office/officeart/2005/8/layout/hierarchy1"/>
    <dgm:cxn modelId="{E0FBF4D7-2CB8-45A4-A3DF-714E5E91CA3E}" srcId="{5E0B6958-B00B-4F0A-A215-B2983F6E94C8}" destId="{A21938D8-F22C-4AD0-B464-8B608FA2E5E2}" srcOrd="0" destOrd="0" parTransId="{D0DE49A4-9BBD-424A-B206-CD6F61905A97}" sibTransId="{ADDC9122-07C9-4C3C-908A-4A4AE16E8D44}"/>
    <dgm:cxn modelId="{62F7276D-E2C7-4EBA-BFB6-7168AD48576E}" type="presOf" srcId="{4CA5F074-42D1-42F8-8415-672F051C7329}" destId="{E49B16C6-8AFF-4D91-9CE2-1C01B3E3E2DB}" srcOrd="0" destOrd="0" presId="urn:microsoft.com/office/officeart/2005/8/layout/hierarchy1"/>
    <dgm:cxn modelId="{55FDF286-4E9C-407D-8882-4D8113D50F36}" type="presOf" srcId="{9E30C10C-AA4B-44B3-94D7-731158E12943}" destId="{0E87077D-3A39-46D7-A7C7-C592697F669A}" srcOrd="0" destOrd="0" presId="urn:microsoft.com/office/officeart/2005/8/layout/hierarchy1"/>
    <dgm:cxn modelId="{F6F5DF7E-DD4A-4985-9231-EF453AE91EBE}" type="presOf" srcId="{AD9FD6EB-38B8-45D0-BD98-652E8A0AB826}" destId="{656E5960-765B-4755-A136-1063577145B0}" srcOrd="0" destOrd="0" presId="urn:microsoft.com/office/officeart/2005/8/layout/hierarchy1"/>
    <dgm:cxn modelId="{1938F89A-288A-44A3-9DCA-7A5ABD10C3C2}" srcId="{A21938D8-F22C-4AD0-B464-8B608FA2E5E2}" destId="{5E28827E-CB5C-41AB-8EF7-36264B0A54F2}" srcOrd="0" destOrd="0" parTransId="{4CA5F074-42D1-42F8-8415-672F051C7329}" sibTransId="{7E264FD1-0DDA-41CC-B812-8EE4CB4D431D}"/>
    <dgm:cxn modelId="{1A4A3E98-8B1C-4643-A6D8-98DDA17E5EAC}" srcId="{5E28827E-CB5C-41AB-8EF7-36264B0A54F2}" destId="{4C67BF72-E7C5-44F9-8E15-5B72D47CFDB3}" srcOrd="0" destOrd="0" parTransId="{31F94AF6-2899-44AC-B39A-A33D4842C002}" sibTransId="{EACB4F8A-F008-4DCA-A1AA-B3A6F436C898}"/>
    <dgm:cxn modelId="{C85015ED-57F6-4EBB-8DEE-009433B866DF}" type="presOf" srcId="{31F94AF6-2899-44AC-B39A-A33D4842C002}" destId="{2560F929-3C39-4F3E-835D-3154AAE5D60A}" srcOrd="0" destOrd="0" presId="urn:microsoft.com/office/officeart/2005/8/layout/hierarchy1"/>
    <dgm:cxn modelId="{3CEAEFBB-9259-4615-87B1-D366FD534890}" type="presOf" srcId="{4C67BF72-E7C5-44F9-8E15-5B72D47CFDB3}" destId="{36D52643-D0F7-4D80-B7BA-5C2D70C64322}" srcOrd="0" destOrd="0" presId="urn:microsoft.com/office/officeart/2005/8/layout/hierarchy1"/>
    <dgm:cxn modelId="{4F64C948-AEFB-4E2D-8E35-7C5177C87CC8}" srcId="{5E28827E-CB5C-41AB-8EF7-36264B0A54F2}" destId="{9E30C10C-AA4B-44B3-94D7-731158E12943}" srcOrd="1" destOrd="0" parTransId="{8CCB369B-D249-447F-B85E-F7A98257F305}" sibTransId="{C065E043-BAAD-45E7-8DC6-587FFFDB9CB5}"/>
    <dgm:cxn modelId="{C622EF4B-35CF-4F5D-A594-22079544E019}" srcId="{A21938D8-F22C-4AD0-B464-8B608FA2E5E2}" destId="{AD9FD6EB-38B8-45D0-BD98-652E8A0AB826}" srcOrd="1" destOrd="0" parTransId="{52BE7488-89A6-4246-BFEE-C7B0ED13E177}" sibTransId="{8F0EAA65-C7B0-4FE5-9362-9CA277180A6E}"/>
    <dgm:cxn modelId="{9EA71F62-B948-4C70-AEF0-3C1CBCB6A304}" type="presOf" srcId="{5E28827E-CB5C-41AB-8EF7-36264B0A54F2}" destId="{5620B7D3-1DC8-42AD-82CA-4B50F0640BC3}" srcOrd="0" destOrd="0" presId="urn:microsoft.com/office/officeart/2005/8/layout/hierarchy1"/>
    <dgm:cxn modelId="{C749B013-5E4B-4F13-9070-315F7AE6C32C}" type="presParOf" srcId="{95F570CD-E6EB-48DF-8BBA-AC903D8752C8}" destId="{319DF151-1932-40AE-B64E-F0776FD26D9F}" srcOrd="0" destOrd="0" presId="urn:microsoft.com/office/officeart/2005/8/layout/hierarchy1"/>
    <dgm:cxn modelId="{5A8466BC-27B6-4D2B-A5B7-11B1F25B3864}" type="presParOf" srcId="{319DF151-1932-40AE-B64E-F0776FD26D9F}" destId="{2CD28676-0CD6-4A57-AD88-004E264BAA7E}" srcOrd="0" destOrd="0" presId="urn:microsoft.com/office/officeart/2005/8/layout/hierarchy1"/>
    <dgm:cxn modelId="{D5530344-0A0C-49AF-8E9F-239BE341BB92}" type="presParOf" srcId="{2CD28676-0CD6-4A57-AD88-004E264BAA7E}" destId="{410EB6CF-ED1D-4C22-B2A7-B50EDE88C440}" srcOrd="0" destOrd="0" presId="urn:microsoft.com/office/officeart/2005/8/layout/hierarchy1"/>
    <dgm:cxn modelId="{1C237C0B-32C3-4676-8B24-ACECBDFC0544}" type="presParOf" srcId="{2CD28676-0CD6-4A57-AD88-004E264BAA7E}" destId="{581734E5-8C5B-439D-BCB1-06659F93DCF0}" srcOrd="1" destOrd="0" presId="urn:microsoft.com/office/officeart/2005/8/layout/hierarchy1"/>
    <dgm:cxn modelId="{2AF6003E-5690-4983-A373-84C832196850}" type="presParOf" srcId="{319DF151-1932-40AE-B64E-F0776FD26D9F}" destId="{89C56075-09E5-40E1-B642-9CE0350D0CA7}" srcOrd="1" destOrd="0" presId="urn:microsoft.com/office/officeart/2005/8/layout/hierarchy1"/>
    <dgm:cxn modelId="{1B14F2EB-1F7B-42A3-AB69-7C5D6A7B19A1}" type="presParOf" srcId="{89C56075-09E5-40E1-B642-9CE0350D0CA7}" destId="{E49B16C6-8AFF-4D91-9CE2-1C01B3E3E2DB}" srcOrd="0" destOrd="0" presId="urn:microsoft.com/office/officeart/2005/8/layout/hierarchy1"/>
    <dgm:cxn modelId="{B5D7F8EC-B4CA-444C-964E-0E47B4CFE0AA}" type="presParOf" srcId="{89C56075-09E5-40E1-B642-9CE0350D0CA7}" destId="{7C4E09D6-4999-4DFF-A13E-9F3ED78EE164}" srcOrd="1" destOrd="0" presId="urn:microsoft.com/office/officeart/2005/8/layout/hierarchy1"/>
    <dgm:cxn modelId="{DA15394A-EFCE-43A3-ADC3-75044D8709DB}" type="presParOf" srcId="{7C4E09D6-4999-4DFF-A13E-9F3ED78EE164}" destId="{52D70A3D-D1A4-49EE-8DEE-961B986E6EF7}" srcOrd="0" destOrd="0" presId="urn:microsoft.com/office/officeart/2005/8/layout/hierarchy1"/>
    <dgm:cxn modelId="{E32D2FC7-A99F-43B7-9B23-16EE06EB15D7}" type="presParOf" srcId="{52D70A3D-D1A4-49EE-8DEE-961B986E6EF7}" destId="{0B38EC25-9FBE-43DF-B114-DB36FE167FDF}" srcOrd="0" destOrd="0" presId="urn:microsoft.com/office/officeart/2005/8/layout/hierarchy1"/>
    <dgm:cxn modelId="{3ED85C28-B841-4A4D-A5CC-E81D95164F0B}" type="presParOf" srcId="{52D70A3D-D1A4-49EE-8DEE-961B986E6EF7}" destId="{5620B7D3-1DC8-42AD-82CA-4B50F0640BC3}" srcOrd="1" destOrd="0" presId="urn:microsoft.com/office/officeart/2005/8/layout/hierarchy1"/>
    <dgm:cxn modelId="{2186407F-40BE-4E5E-A6BC-F533FD1E7309}" type="presParOf" srcId="{7C4E09D6-4999-4DFF-A13E-9F3ED78EE164}" destId="{EE7133D7-653C-4581-A850-51B87876B399}" srcOrd="1" destOrd="0" presId="urn:microsoft.com/office/officeart/2005/8/layout/hierarchy1"/>
    <dgm:cxn modelId="{6AFD16FB-4AC0-4D70-B828-840A0720489C}" type="presParOf" srcId="{EE7133D7-653C-4581-A850-51B87876B399}" destId="{2560F929-3C39-4F3E-835D-3154AAE5D60A}" srcOrd="0" destOrd="0" presId="urn:microsoft.com/office/officeart/2005/8/layout/hierarchy1"/>
    <dgm:cxn modelId="{00CBA772-8C50-4D19-B4C5-163A85CEE48C}" type="presParOf" srcId="{EE7133D7-653C-4581-A850-51B87876B399}" destId="{4AB1A06B-80FA-49C2-BB64-21ADDCCEB8B5}" srcOrd="1" destOrd="0" presId="urn:microsoft.com/office/officeart/2005/8/layout/hierarchy1"/>
    <dgm:cxn modelId="{5C2E0BB8-A654-4955-B49E-B3A357BDDC17}" type="presParOf" srcId="{4AB1A06B-80FA-49C2-BB64-21ADDCCEB8B5}" destId="{157151D3-F3AC-4C41-AF6F-2CE0AFCF3621}" srcOrd="0" destOrd="0" presId="urn:microsoft.com/office/officeart/2005/8/layout/hierarchy1"/>
    <dgm:cxn modelId="{375C47BF-3415-40CF-8F58-74FCF27A68FF}" type="presParOf" srcId="{157151D3-F3AC-4C41-AF6F-2CE0AFCF3621}" destId="{AE01AE4C-26C0-4118-89D1-4305DDACD4B6}" srcOrd="0" destOrd="0" presId="urn:microsoft.com/office/officeart/2005/8/layout/hierarchy1"/>
    <dgm:cxn modelId="{0F664AD0-4D47-4994-8C83-A8AEF3EFE6FB}" type="presParOf" srcId="{157151D3-F3AC-4C41-AF6F-2CE0AFCF3621}" destId="{36D52643-D0F7-4D80-B7BA-5C2D70C64322}" srcOrd="1" destOrd="0" presId="urn:microsoft.com/office/officeart/2005/8/layout/hierarchy1"/>
    <dgm:cxn modelId="{B91DB342-D68A-429C-96CB-955C9D1C77BD}" type="presParOf" srcId="{4AB1A06B-80FA-49C2-BB64-21ADDCCEB8B5}" destId="{476F87D5-D5FB-480C-82C8-ECF5427CD3E2}" srcOrd="1" destOrd="0" presId="urn:microsoft.com/office/officeart/2005/8/layout/hierarchy1"/>
    <dgm:cxn modelId="{7D69D9F0-DDA7-4EBC-AA20-7703BEB0C1DB}" type="presParOf" srcId="{EE7133D7-653C-4581-A850-51B87876B399}" destId="{69E46E5F-23F6-474D-B056-0173E23DF124}" srcOrd="2" destOrd="0" presId="urn:microsoft.com/office/officeart/2005/8/layout/hierarchy1"/>
    <dgm:cxn modelId="{CB545F8B-0FA6-405E-AC31-77D1AE1BB2FE}" type="presParOf" srcId="{EE7133D7-653C-4581-A850-51B87876B399}" destId="{6FA6C20A-A134-4F21-83FD-50B00B6416E0}" srcOrd="3" destOrd="0" presId="urn:microsoft.com/office/officeart/2005/8/layout/hierarchy1"/>
    <dgm:cxn modelId="{E450393B-F2D3-43C1-8BBA-F4AEA406B48B}" type="presParOf" srcId="{6FA6C20A-A134-4F21-83FD-50B00B6416E0}" destId="{468D899C-3356-4CFB-A691-B1D7101ADD88}" srcOrd="0" destOrd="0" presId="urn:microsoft.com/office/officeart/2005/8/layout/hierarchy1"/>
    <dgm:cxn modelId="{F6989FC5-ECD9-451E-B6CF-C657D104F856}" type="presParOf" srcId="{468D899C-3356-4CFB-A691-B1D7101ADD88}" destId="{3B7A496D-5DFF-46BC-825D-84237A6C3C58}" srcOrd="0" destOrd="0" presId="urn:microsoft.com/office/officeart/2005/8/layout/hierarchy1"/>
    <dgm:cxn modelId="{A90BAB60-0EDA-46E7-A623-1CD45D323DB2}" type="presParOf" srcId="{468D899C-3356-4CFB-A691-B1D7101ADD88}" destId="{0E87077D-3A39-46D7-A7C7-C592697F669A}" srcOrd="1" destOrd="0" presId="urn:microsoft.com/office/officeart/2005/8/layout/hierarchy1"/>
    <dgm:cxn modelId="{0B285DCC-BE2A-4F4C-853B-D9001A4E9DAD}" type="presParOf" srcId="{6FA6C20A-A134-4F21-83FD-50B00B6416E0}" destId="{CC3975BC-5913-4909-8AA1-BC9E97B627F1}" srcOrd="1" destOrd="0" presId="urn:microsoft.com/office/officeart/2005/8/layout/hierarchy1"/>
    <dgm:cxn modelId="{6CE10F55-85C4-454E-869B-D03A67DA6735}" type="presParOf" srcId="{89C56075-09E5-40E1-B642-9CE0350D0CA7}" destId="{D7E01332-D2DC-4B64-A72F-5B9CFDB229FF}" srcOrd="2" destOrd="0" presId="urn:microsoft.com/office/officeart/2005/8/layout/hierarchy1"/>
    <dgm:cxn modelId="{D5A2E48B-6B37-47A6-872A-77C2E400D91D}" type="presParOf" srcId="{89C56075-09E5-40E1-B642-9CE0350D0CA7}" destId="{C7A102A6-218C-4D3D-BEB8-2491F68875AE}" srcOrd="3" destOrd="0" presId="urn:microsoft.com/office/officeart/2005/8/layout/hierarchy1"/>
    <dgm:cxn modelId="{FFE487FE-C077-4DF2-96FD-7EDD0BC26D61}" type="presParOf" srcId="{C7A102A6-218C-4D3D-BEB8-2491F68875AE}" destId="{F4DD8639-2DE8-427F-8223-1FD4E008CC93}" srcOrd="0" destOrd="0" presId="urn:microsoft.com/office/officeart/2005/8/layout/hierarchy1"/>
    <dgm:cxn modelId="{CA10A559-49CF-4066-B278-962F7B9E8441}" type="presParOf" srcId="{F4DD8639-2DE8-427F-8223-1FD4E008CC93}" destId="{242C06E4-4C8D-469A-BF55-A7B4501C0A63}" srcOrd="0" destOrd="0" presId="urn:microsoft.com/office/officeart/2005/8/layout/hierarchy1"/>
    <dgm:cxn modelId="{529D7882-CFEC-4859-852E-1CCF75F6C7F2}" type="presParOf" srcId="{F4DD8639-2DE8-427F-8223-1FD4E008CC93}" destId="{656E5960-765B-4755-A136-1063577145B0}" srcOrd="1" destOrd="0" presId="urn:microsoft.com/office/officeart/2005/8/layout/hierarchy1"/>
    <dgm:cxn modelId="{4B530767-3FB8-4AFB-B04A-BECA3F65AAD9}" type="presParOf" srcId="{C7A102A6-218C-4D3D-BEB8-2491F68875AE}" destId="{B474A7AC-A47D-4704-B00B-AF4D615D1C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5222C7A-B5FA-4E06-A7C1-FFCA8554BC8A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0E27D95-BFA9-4E32-B285-C88BD6490B10}">
      <dgm:prSet phldrT="[Текст]" custT="1"/>
      <dgm:spPr/>
      <dgm:t>
        <a:bodyPr/>
        <a:lstStyle/>
        <a:p>
          <a:r>
            <a:rPr lang="ru-RU" sz="1400" dirty="0"/>
            <a:t>2018 год</a:t>
          </a:r>
        </a:p>
      </dgm:t>
    </dgm:pt>
    <dgm:pt modelId="{30CC93E1-2A37-4EDE-BBB9-44720C9A9844}" type="parTrans" cxnId="{C7F7C29F-8D02-419B-8A83-6C698715BFEA}">
      <dgm:prSet/>
      <dgm:spPr/>
      <dgm:t>
        <a:bodyPr/>
        <a:lstStyle/>
        <a:p>
          <a:endParaRPr lang="ru-RU"/>
        </a:p>
      </dgm:t>
    </dgm:pt>
    <dgm:pt modelId="{07BF59DB-8844-4811-8DC7-99708C51F79B}" type="sibTrans" cxnId="{C7F7C29F-8D02-419B-8A83-6C698715BFEA}">
      <dgm:prSet/>
      <dgm:spPr/>
      <dgm:t>
        <a:bodyPr/>
        <a:lstStyle/>
        <a:p>
          <a:endParaRPr lang="ru-RU"/>
        </a:p>
      </dgm:t>
    </dgm:pt>
    <dgm:pt modelId="{9A37049E-291F-4AE2-B7FE-72D05E556E39}">
      <dgm:prSet phldrT="[Текст]" custT="1"/>
      <dgm:spPr/>
      <dgm:t>
        <a:bodyPr/>
        <a:lstStyle/>
        <a:p>
          <a:r>
            <a:rPr lang="ru-RU" sz="1200" dirty="0"/>
            <a:t>35 партий  1152 головы племенной КРС из стран Евросоюза</a:t>
          </a:r>
        </a:p>
      </dgm:t>
    </dgm:pt>
    <dgm:pt modelId="{71B59B8D-A840-4280-8F03-997CDBA6E015}" type="parTrans" cxnId="{A179E565-6321-427A-AB12-5478C738F64E}">
      <dgm:prSet/>
      <dgm:spPr/>
      <dgm:t>
        <a:bodyPr/>
        <a:lstStyle/>
        <a:p>
          <a:endParaRPr lang="ru-RU"/>
        </a:p>
      </dgm:t>
    </dgm:pt>
    <dgm:pt modelId="{24E096C6-5EEE-45E7-9BC0-6795A78C9BA4}" type="sibTrans" cxnId="{A179E565-6321-427A-AB12-5478C738F64E}">
      <dgm:prSet/>
      <dgm:spPr/>
      <dgm:t>
        <a:bodyPr/>
        <a:lstStyle/>
        <a:p>
          <a:endParaRPr lang="ru-RU"/>
        </a:p>
      </dgm:t>
    </dgm:pt>
    <dgm:pt modelId="{F36F4E47-9573-4E8B-92B4-89513F141A5C}">
      <dgm:prSet phldrT="[Текст]" custT="1"/>
      <dgm:spPr/>
      <dgm:t>
        <a:bodyPr/>
        <a:lstStyle/>
        <a:p>
          <a:r>
            <a:rPr lang="ru-RU" sz="1200" dirty="0"/>
            <a:t>2017  год – 50 партий   1682 головы племенного КРС из стран Евросоюза</a:t>
          </a:r>
        </a:p>
      </dgm:t>
    </dgm:pt>
    <dgm:pt modelId="{8859AD75-183A-462F-884A-3206518127BD}" type="parTrans" cxnId="{9C6A35B8-7C24-4EAE-A0B2-70FEE25F9BF1}">
      <dgm:prSet/>
      <dgm:spPr/>
      <dgm:t>
        <a:bodyPr/>
        <a:lstStyle/>
        <a:p>
          <a:endParaRPr lang="ru-RU"/>
        </a:p>
      </dgm:t>
    </dgm:pt>
    <dgm:pt modelId="{9821FF16-57A8-4A0A-9446-5845E8D2DEAB}" type="sibTrans" cxnId="{9C6A35B8-7C24-4EAE-A0B2-70FEE25F9BF1}">
      <dgm:prSet/>
      <dgm:spPr/>
      <dgm:t>
        <a:bodyPr/>
        <a:lstStyle/>
        <a:p>
          <a:endParaRPr lang="ru-RU"/>
        </a:p>
      </dgm:t>
    </dgm:pt>
    <dgm:pt modelId="{D70A224E-657C-483C-B2F0-12B9608015D2}">
      <dgm:prSet phldrT="[Текст]"/>
      <dgm:spPr/>
      <dgm:t>
        <a:bodyPr/>
        <a:lstStyle/>
        <a:p>
          <a:r>
            <a:rPr lang="ru-RU" sz="1200" dirty="0"/>
            <a:t>2018 год</a:t>
          </a:r>
        </a:p>
      </dgm:t>
    </dgm:pt>
    <dgm:pt modelId="{584091C4-4C2A-429F-9BB3-50E49B79AB9F}" type="parTrans" cxnId="{99D7A2D7-0238-45F1-9150-4391CB806036}">
      <dgm:prSet/>
      <dgm:spPr/>
      <dgm:t>
        <a:bodyPr/>
        <a:lstStyle/>
        <a:p>
          <a:endParaRPr lang="ru-RU"/>
        </a:p>
      </dgm:t>
    </dgm:pt>
    <dgm:pt modelId="{45A8C500-94BD-4F90-BBFD-060342C2A61C}" type="sibTrans" cxnId="{99D7A2D7-0238-45F1-9150-4391CB806036}">
      <dgm:prSet/>
      <dgm:spPr/>
      <dgm:t>
        <a:bodyPr/>
        <a:lstStyle/>
        <a:p>
          <a:endParaRPr lang="ru-RU"/>
        </a:p>
      </dgm:t>
    </dgm:pt>
    <dgm:pt modelId="{5FBEB416-E898-435E-8E77-0900358FB9A7}">
      <dgm:prSet phldrT="[Текст]" custT="1"/>
      <dgm:spPr/>
      <dgm:t>
        <a:bodyPr/>
        <a:lstStyle/>
        <a:p>
          <a:r>
            <a:rPr lang="ru-RU" sz="1400" dirty="0"/>
            <a:t>27 партий  2792 головы племенная свинья из Дании</a:t>
          </a:r>
        </a:p>
      </dgm:t>
    </dgm:pt>
    <dgm:pt modelId="{54B13F64-CD77-4D12-AF27-1084B30CA964}" type="parTrans" cxnId="{441AC20A-817B-4A2E-B0FD-3858ACABC09A}">
      <dgm:prSet/>
      <dgm:spPr/>
      <dgm:t>
        <a:bodyPr/>
        <a:lstStyle/>
        <a:p>
          <a:endParaRPr lang="ru-RU"/>
        </a:p>
      </dgm:t>
    </dgm:pt>
    <dgm:pt modelId="{B4114146-EF6D-47A6-82D2-DDC3A7631C9E}" type="sibTrans" cxnId="{441AC20A-817B-4A2E-B0FD-3858ACABC09A}">
      <dgm:prSet/>
      <dgm:spPr/>
      <dgm:t>
        <a:bodyPr/>
        <a:lstStyle/>
        <a:p>
          <a:endParaRPr lang="ru-RU"/>
        </a:p>
      </dgm:t>
    </dgm:pt>
    <dgm:pt modelId="{218C2935-7C18-4075-91C9-CE85CF75E78D}">
      <dgm:prSet phldrT="[Текст]"/>
      <dgm:spPr/>
      <dgm:t>
        <a:bodyPr/>
        <a:lstStyle/>
        <a:p>
          <a:r>
            <a:rPr lang="ru-RU" sz="1400" dirty="0"/>
            <a:t>2018 год</a:t>
          </a:r>
        </a:p>
      </dgm:t>
    </dgm:pt>
    <dgm:pt modelId="{21C807C7-BF4C-4DFB-ABE3-7021BDBCA91F}" type="parTrans" cxnId="{4143EAB9-E1A4-48D0-BDD3-D5419AA612BC}">
      <dgm:prSet/>
      <dgm:spPr/>
      <dgm:t>
        <a:bodyPr/>
        <a:lstStyle/>
        <a:p>
          <a:endParaRPr lang="ru-RU"/>
        </a:p>
      </dgm:t>
    </dgm:pt>
    <dgm:pt modelId="{DF7FD216-A86D-4F31-9839-FA76CD5566A5}" type="sibTrans" cxnId="{4143EAB9-E1A4-48D0-BDD3-D5419AA612BC}">
      <dgm:prSet/>
      <dgm:spPr/>
      <dgm:t>
        <a:bodyPr/>
        <a:lstStyle/>
        <a:p>
          <a:endParaRPr lang="ru-RU"/>
        </a:p>
      </dgm:t>
    </dgm:pt>
    <dgm:pt modelId="{A8079CC9-CAB6-4B94-B38A-74BAD16B6009}">
      <dgm:prSet phldrT="[Текст]" custT="1"/>
      <dgm:spPr/>
      <dgm:t>
        <a:bodyPr/>
        <a:lstStyle/>
        <a:p>
          <a:r>
            <a:rPr lang="ru-RU" sz="1200" dirty="0"/>
            <a:t>2 партии  300 экземпляров декоративная аквариумная рыба из Республики Танзания</a:t>
          </a:r>
        </a:p>
      </dgm:t>
    </dgm:pt>
    <dgm:pt modelId="{5685508C-D629-4C37-B4DD-D311730AA618}" type="parTrans" cxnId="{58A842C1-625B-40FC-B5DA-202E4214077B}">
      <dgm:prSet/>
      <dgm:spPr/>
      <dgm:t>
        <a:bodyPr/>
        <a:lstStyle/>
        <a:p>
          <a:endParaRPr lang="ru-RU"/>
        </a:p>
      </dgm:t>
    </dgm:pt>
    <dgm:pt modelId="{4C924CDA-A5D0-4B30-BCDF-E75F5DAE6045}" type="sibTrans" cxnId="{58A842C1-625B-40FC-B5DA-202E4214077B}">
      <dgm:prSet/>
      <dgm:spPr/>
      <dgm:t>
        <a:bodyPr/>
        <a:lstStyle/>
        <a:p>
          <a:endParaRPr lang="ru-RU"/>
        </a:p>
      </dgm:t>
    </dgm:pt>
    <dgm:pt modelId="{927B4586-3A7D-493D-B1A6-5EB4A7117AF2}" type="pres">
      <dgm:prSet presAssocID="{D5222C7A-B5FA-4E06-A7C1-FFCA8554BC8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CD356E-C7F1-4908-BC98-CABB7D1CA2DD}" type="pres">
      <dgm:prSet presAssocID="{60E27D95-BFA9-4E32-B285-C88BD6490B10}" presName="comp" presStyleCnt="0"/>
      <dgm:spPr/>
    </dgm:pt>
    <dgm:pt modelId="{2D44DA4B-4E2C-4419-BAEC-493D7F3BAD1B}" type="pres">
      <dgm:prSet presAssocID="{60E27D95-BFA9-4E32-B285-C88BD6490B10}" presName="box" presStyleLbl="node1" presStyleIdx="0" presStyleCnt="3" custScaleY="146207" custLinFactNeighborY="5732"/>
      <dgm:spPr/>
      <dgm:t>
        <a:bodyPr/>
        <a:lstStyle/>
        <a:p>
          <a:endParaRPr lang="ru-RU"/>
        </a:p>
      </dgm:t>
    </dgm:pt>
    <dgm:pt modelId="{726A8D19-31EE-456C-BCF8-7CB05F14E6E2}" type="pres">
      <dgm:prSet presAssocID="{60E27D95-BFA9-4E32-B285-C88BD6490B10}" presName="img" presStyleLbl="fgImgPlace1" presStyleIdx="0" presStyleCnt="3" custScaleX="86353" custScaleY="126503" custLinFactNeighborX="-937" custLinFactNeighborY="1109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1641AA9E-FFFF-4022-AB86-5F87A607008A}" type="pres">
      <dgm:prSet presAssocID="{60E27D95-BFA9-4E32-B285-C88BD6490B1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97A2B6-5547-455C-92DA-F376A005E610}" type="pres">
      <dgm:prSet presAssocID="{07BF59DB-8844-4811-8DC7-99708C51F79B}" presName="spacer" presStyleCnt="0"/>
      <dgm:spPr/>
    </dgm:pt>
    <dgm:pt modelId="{C7D6BA00-17F5-436D-8481-BD491DFBA1F4}" type="pres">
      <dgm:prSet presAssocID="{D70A224E-657C-483C-B2F0-12B9608015D2}" presName="comp" presStyleCnt="0"/>
      <dgm:spPr/>
    </dgm:pt>
    <dgm:pt modelId="{574D3B50-6491-4150-B7EA-0B8CFE138F39}" type="pres">
      <dgm:prSet presAssocID="{D70A224E-657C-483C-B2F0-12B9608015D2}" presName="box" presStyleLbl="node1" presStyleIdx="1" presStyleCnt="3" custScaleY="80038"/>
      <dgm:spPr/>
      <dgm:t>
        <a:bodyPr/>
        <a:lstStyle/>
        <a:p>
          <a:endParaRPr lang="ru-RU"/>
        </a:p>
      </dgm:t>
    </dgm:pt>
    <dgm:pt modelId="{A01EE59A-0829-4C12-83B0-4550EDC37AF6}" type="pres">
      <dgm:prSet presAssocID="{D70A224E-657C-483C-B2F0-12B9608015D2}" presName="img" presStyleLbl="fgImgPlace1" presStyleIdx="1" presStyleCnt="3" custScaleX="78469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B56D9260-9175-442C-9EE5-656B235DA862}" type="pres">
      <dgm:prSet presAssocID="{D70A224E-657C-483C-B2F0-12B9608015D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1AC625-EC0A-4AE7-ACC8-4D7A7FC501EC}" type="pres">
      <dgm:prSet presAssocID="{45A8C500-94BD-4F90-BBFD-060342C2A61C}" presName="spacer" presStyleCnt="0"/>
      <dgm:spPr/>
    </dgm:pt>
    <dgm:pt modelId="{C732A32E-156A-4FC4-B6D7-A9875813F886}" type="pres">
      <dgm:prSet presAssocID="{218C2935-7C18-4075-91C9-CE85CF75E78D}" presName="comp" presStyleCnt="0"/>
      <dgm:spPr/>
    </dgm:pt>
    <dgm:pt modelId="{8C16435D-5E4B-4F38-83F9-BBCE4DF3BB15}" type="pres">
      <dgm:prSet presAssocID="{218C2935-7C18-4075-91C9-CE85CF75E78D}" presName="box" presStyleLbl="node1" presStyleIdx="2" presStyleCnt="3"/>
      <dgm:spPr/>
      <dgm:t>
        <a:bodyPr/>
        <a:lstStyle/>
        <a:p>
          <a:endParaRPr lang="ru-RU"/>
        </a:p>
      </dgm:t>
    </dgm:pt>
    <dgm:pt modelId="{A1F2E5EF-E7AD-4AC6-A90B-1559493DD451}" type="pres">
      <dgm:prSet presAssocID="{218C2935-7C18-4075-91C9-CE85CF75E78D}" presName="img" presStyleLbl="fgImgPlace1" presStyleIdx="2" presStyleCnt="3" custScaleX="73430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7460E697-D09C-48C4-95AA-E7D3AD4CFA24}" type="pres">
      <dgm:prSet presAssocID="{218C2935-7C18-4075-91C9-CE85CF75E78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D7A2D7-0238-45F1-9150-4391CB806036}" srcId="{D5222C7A-B5FA-4E06-A7C1-FFCA8554BC8A}" destId="{D70A224E-657C-483C-B2F0-12B9608015D2}" srcOrd="1" destOrd="0" parTransId="{584091C4-4C2A-429F-9BB3-50E49B79AB9F}" sibTransId="{45A8C500-94BD-4F90-BBFD-060342C2A61C}"/>
    <dgm:cxn modelId="{7CEE8B3C-13C4-4317-A1B3-390AFEB3E8ED}" type="presOf" srcId="{9A37049E-291F-4AE2-B7FE-72D05E556E39}" destId="{2D44DA4B-4E2C-4419-BAEC-493D7F3BAD1B}" srcOrd="0" destOrd="1" presId="urn:microsoft.com/office/officeart/2005/8/layout/vList4#3"/>
    <dgm:cxn modelId="{A179E565-6321-427A-AB12-5478C738F64E}" srcId="{60E27D95-BFA9-4E32-B285-C88BD6490B10}" destId="{9A37049E-291F-4AE2-B7FE-72D05E556E39}" srcOrd="0" destOrd="0" parTransId="{71B59B8D-A840-4280-8F03-997CDBA6E015}" sibTransId="{24E096C6-5EEE-45E7-9BC0-6795A78C9BA4}"/>
    <dgm:cxn modelId="{F68B8B15-D47A-402B-B015-B3AB2F4410EC}" type="presOf" srcId="{60E27D95-BFA9-4E32-B285-C88BD6490B10}" destId="{2D44DA4B-4E2C-4419-BAEC-493D7F3BAD1B}" srcOrd="0" destOrd="0" presId="urn:microsoft.com/office/officeart/2005/8/layout/vList4#3"/>
    <dgm:cxn modelId="{0975F7F0-5B17-4538-842E-67A60542A231}" type="presOf" srcId="{218C2935-7C18-4075-91C9-CE85CF75E78D}" destId="{8C16435D-5E4B-4F38-83F9-BBCE4DF3BB15}" srcOrd="0" destOrd="0" presId="urn:microsoft.com/office/officeart/2005/8/layout/vList4#3"/>
    <dgm:cxn modelId="{051D8475-A72D-45BC-B078-20A9E094FCD8}" type="presOf" srcId="{5FBEB416-E898-435E-8E77-0900358FB9A7}" destId="{B56D9260-9175-442C-9EE5-656B235DA862}" srcOrd="1" destOrd="1" presId="urn:microsoft.com/office/officeart/2005/8/layout/vList4#3"/>
    <dgm:cxn modelId="{A7F3B183-6830-41BB-A4B5-6C45B96FA927}" type="presOf" srcId="{A8079CC9-CAB6-4B94-B38A-74BAD16B6009}" destId="{8C16435D-5E4B-4F38-83F9-BBCE4DF3BB15}" srcOrd="0" destOrd="1" presId="urn:microsoft.com/office/officeart/2005/8/layout/vList4#3"/>
    <dgm:cxn modelId="{09D98D3D-2465-4C18-9853-1F8DB0716B0A}" type="presOf" srcId="{9A37049E-291F-4AE2-B7FE-72D05E556E39}" destId="{1641AA9E-FFFF-4022-AB86-5F87A607008A}" srcOrd="1" destOrd="1" presId="urn:microsoft.com/office/officeart/2005/8/layout/vList4#3"/>
    <dgm:cxn modelId="{201467E2-3788-406B-9C9B-DCD475B27D89}" type="presOf" srcId="{F36F4E47-9573-4E8B-92B4-89513F141A5C}" destId="{2D44DA4B-4E2C-4419-BAEC-493D7F3BAD1B}" srcOrd="0" destOrd="2" presId="urn:microsoft.com/office/officeart/2005/8/layout/vList4#3"/>
    <dgm:cxn modelId="{4143EAB9-E1A4-48D0-BDD3-D5419AA612BC}" srcId="{D5222C7A-B5FA-4E06-A7C1-FFCA8554BC8A}" destId="{218C2935-7C18-4075-91C9-CE85CF75E78D}" srcOrd="2" destOrd="0" parTransId="{21C807C7-BF4C-4DFB-ABE3-7021BDBCA91F}" sibTransId="{DF7FD216-A86D-4F31-9839-FA76CD5566A5}"/>
    <dgm:cxn modelId="{4FFDAFA7-4779-46D3-AE2B-C602EAAA57E5}" type="presOf" srcId="{D70A224E-657C-483C-B2F0-12B9608015D2}" destId="{574D3B50-6491-4150-B7EA-0B8CFE138F39}" srcOrd="0" destOrd="0" presId="urn:microsoft.com/office/officeart/2005/8/layout/vList4#3"/>
    <dgm:cxn modelId="{C7F7C29F-8D02-419B-8A83-6C698715BFEA}" srcId="{D5222C7A-B5FA-4E06-A7C1-FFCA8554BC8A}" destId="{60E27D95-BFA9-4E32-B285-C88BD6490B10}" srcOrd="0" destOrd="0" parTransId="{30CC93E1-2A37-4EDE-BBB9-44720C9A9844}" sibTransId="{07BF59DB-8844-4811-8DC7-99708C51F79B}"/>
    <dgm:cxn modelId="{9C6A35B8-7C24-4EAE-A0B2-70FEE25F9BF1}" srcId="{60E27D95-BFA9-4E32-B285-C88BD6490B10}" destId="{F36F4E47-9573-4E8B-92B4-89513F141A5C}" srcOrd="1" destOrd="0" parTransId="{8859AD75-183A-462F-884A-3206518127BD}" sibTransId="{9821FF16-57A8-4A0A-9446-5845E8D2DEAB}"/>
    <dgm:cxn modelId="{C82EE892-286D-411F-ABF9-7AF86167DB7B}" type="presOf" srcId="{218C2935-7C18-4075-91C9-CE85CF75E78D}" destId="{7460E697-D09C-48C4-95AA-E7D3AD4CFA24}" srcOrd="1" destOrd="0" presId="urn:microsoft.com/office/officeart/2005/8/layout/vList4#3"/>
    <dgm:cxn modelId="{58A842C1-625B-40FC-B5DA-202E4214077B}" srcId="{218C2935-7C18-4075-91C9-CE85CF75E78D}" destId="{A8079CC9-CAB6-4B94-B38A-74BAD16B6009}" srcOrd="0" destOrd="0" parTransId="{5685508C-D629-4C37-B4DD-D311730AA618}" sibTransId="{4C924CDA-A5D0-4B30-BCDF-E75F5DAE6045}"/>
    <dgm:cxn modelId="{73A408E4-C166-4BF6-944B-7A61C98953FD}" type="presOf" srcId="{60E27D95-BFA9-4E32-B285-C88BD6490B10}" destId="{1641AA9E-FFFF-4022-AB86-5F87A607008A}" srcOrd="1" destOrd="0" presId="urn:microsoft.com/office/officeart/2005/8/layout/vList4#3"/>
    <dgm:cxn modelId="{BE96D201-1E39-4282-B76E-BD40EF60A412}" type="presOf" srcId="{D70A224E-657C-483C-B2F0-12B9608015D2}" destId="{B56D9260-9175-442C-9EE5-656B235DA862}" srcOrd="1" destOrd="0" presId="urn:microsoft.com/office/officeart/2005/8/layout/vList4#3"/>
    <dgm:cxn modelId="{0A207CF0-2F96-4066-ACE6-27C35F9F2941}" type="presOf" srcId="{5FBEB416-E898-435E-8E77-0900358FB9A7}" destId="{574D3B50-6491-4150-B7EA-0B8CFE138F39}" srcOrd="0" destOrd="1" presId="urn:microsoft.com/office/officeart/2005/8/layout/vList4#3"/>
    <dgm:cxn modelId="{EA034899-8647-48D0-84E2-02FC933AA57F}" type="presOf" srcId="{F36F4E47-9573-4E8B-92B4-89513F141A5C}" destId="{1641AA9E-FFFF-4022-AB86-5F87A607008A}" srcOrd="1" destOrd="2" presId="urn:microsoft.com/office/officeart/2005/8/layout/vList4#3"/>
    <dgm:cxn modelId="{7A51A5FA-F8CF-4127-8D86-9DC256A2F59D}" type="presOf" srcId="{D5222C7A-B5FA-4E06-A7C1-FFCA8554BC8A}" destId="{927B4586-3A7D-493D-B1A6-5EB4A7117AF2}" srcOrd="0" destOrd="0" presId="urn:microsoft.com/office/officeart/2005/8/layout/vList4#3"/>
    <dgm:cxn modelId="{441AC20A-817B-4A2E-B0FD-3858ACABC09A}" srcId="{D70A224E-657C-483C-B2F0-12B9608015D2}" destId="{5FBEB416-E898-435E-8E77-0900358FB9A7}" srcOrd="0" destOrd="0" parTransId="{54B13F64-CD77-4D12-AF27-1084B30CA964}" sibTransId="{B4114146-EF6D-47A6-82D2-DDC3A7631C9E}"/>
    <dgm:cxn modelId="{10330946-2189-43E7-859E-F43B45641BF0}" type="presOf" srcId="{A8079CC9-CAB6-4B94-B38A-74BAD16B6009}" destId="{7460E697-D09C-48C4-95AA-E7D3AD4CFA24}" srcOrd="1" destOrd="1" presId="urn:microsoft.com/office/officeart/2005/8/layout/vList4#3"/>
    <dgm:cxn modelId="{AF11220B-EBA7-4E56-B343-E9E6BA40A4B0}" type="presParOf" srcId="{927B4586-3A7D-493D-B1A6-5EB4A7117AF2}" destId="{6ECD356E-C7F1-4908-BC98-CABB7D1CA2DD}" srcOrd="0" destOrd="0" presId="urn:microsoft.com/office/officeart/2005/8/layout/vList4#3"/>
    <dgm:cxn modelId="{AD875D06-33E3-439A-A81A-E84DAA5074CA}" type="presParOf" srcId="{6ECD356E-C7F1-4908-BC98-CABB7D1CA2DD}" destId="{2D44DA4B-4E2C-4419-BAEC-493D7F3BAD1B}" srcOrd="0" destOrd="0" presId="urn:microsoft.com/office/officeart/2005/8/layout/vList4#3"/>
    <dgm:cxn modelId="{AF1168E2-C61B-424E-B0B3-55ACDE916493}" type="presParOf" srcId="{6ECD356E-C7F1-4908-BC98-CABB7D1CA2DD}" destId="{726A8D19-31EE-456C-BCF8-7CB05F14E6E2}" srcOrd="1" destOrd="0" presId="urn:microsoft.com/office/officeart/2005/8/layout/vList4#3"/>
    <dgm:cxn modelId="{D9315DFB-3AB3-47A2-BF5C-89AFB7597963}" type="presParOf" srcId="{6ECD356E-C7F1-4908-BC98-CABB7D1CA2DD}" destId="{1641AA9E-FFFF-4022-AB86-5F87A607008A}" srcOrd="2" destOrd="0" presId="urn:microsoft.com/office/officeart/2005/8/layout/vList4#3"/>
    <dgm:cxn modelId="{4A30DF04-17CF-4427-8F49-3D4EB2E0C1C9}" type="presParOf" srcId="{927B4586-3A7D-493D-B1A6-5EB4A7117AF2}" destId="{D897A2B6-5547-455C-92DA-F376A005E610}" srcOrd="1" destOrd="0" presId="urn:microsoft.com/office/officeart/2005/8/layout/vList4#3"/>
    <dgm:cxn modelId="{AA5D1173-A87F-4FCA-9A9E-24F7C185891C}" type="presParOf" srcId="{927B4586-3A7D-493D-B1A6-5EB4A7117AF2}" destId="{C7D6BA00-17F5-436D-8481-BD491DFBA1F4}" srcOrd="2" destOrd="0" presId="urn:microsoft.com/office/officeart/2005/8/layout/vList4#3"/>
    <dgm:cxn modelId="{2E67C54B-5E52-4A14-A52C-2A5766FCFF81}" type="presParOf" srcId="{C7D6BA00-17F5-436D-8481-BD491DFBA1F4}" destId="{574D3B50-6491-4150-B7EA-0B8CFE138F39}" srcOrd="0" destOrd="0" presId="urn:microsoft.com/office/officeart/2005/8/layout/vList4#3"/>
    <dgm:cxn modelId="{7034D809-D294-45EB-87EC-7E67ED53FD5F}" type="presParOf" srcId="{C7D6BA00-17F5-436D-8481-BD491DFBA1F4}" destId="{A01EE59A-0829-4C12-83B0-4550EDC37AF6}" srcOrd="1" destOrd="0" presId="urn:microsoft.com/office/officeart/2005/8/layout/vList4#3"/>
    <dgm:cxn modelId="{DD615733-AC17-4A87-9F65-C38A3C70B2B0}" type="presParOf" srcId="{C7D6BA00-17F5-436D-8481-BD491DFBA1F4}" destId="{B56D9260-9175-442C-9EE5-656B235DA862}" srcOrd="2" destOrd="0" presId="urn:microsoft.com/office/officeart/2005/8/layout/vList4#3"/>
    <dgm:cxn modelId="{690249A2-671D-4222-8287-D9ABEB13824C}" type="presParOf" srcId="{927B4586-3A7D-493D-B1A6-5EB4A7117AF2}" destId="{D91AC625-EC0A-4AE7-ACC8-4D7A7FC501EC}" srcOrd="3" destOrd="0" presId="urn:microsoft.com/office/officeart/2005/8/layout/vList4#3"/>
    <dgm:cxn modelId="{ADDA7C2C-E4F6-44BB-9BAD-0F291EE1FE26}" type="presParOf" srcId="{927B4586-3A7D-493D-B1A6-5EB4A7117AF2}" destId="{C732A32E-156A-4FC4-B6D7-A9875813F886}" srcOrd="4" destOrd="0" presId="urn:microsoft.com/office/officeart/2005/8/layout/vList4#3"/>
    <dgm:cxn modelId="{35ACEC4C-B704-4A5A-A32E-A4E0E91ACC87}" type="presParOf" srcId="{C732A32E-156A-4FC4-B6D7-A9875813F886}" destId="{8C16435D-5E4B-4F38-83F9-BBCE4DF3BB15}" srcOrd="0" destOrd="0" presId="urn:microsoft.com/office/officeart/2005/8/layout/vList4#3"/>
    <dgm:cxn modelId="{357BDC69-DA6D-4616-AE03-861A02FED729}" type="presParOf" srcId="{C732A32E-156A-4FC4-B6D7-A9875813F886}" destId="{A1F2E5EF-E7AD-4AC6-A90B-1559493DD451}" srcOrd="1" destOrd="0" presId="urn:microsoft.com/office/officeart/2005/8/layout/vList4#3"/>
    <dgm:cxn modelId="{0FABDF14-BF9D-44C4-AF80-F6A02628CFF0}" type="presParOf" srcId="{C732A32E-156A-4FC4-B6D7-A9875813F886}" destId="{7460E697-D09C-48C4-95AA-E7D3AD4CFA24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795F54-7719-40D9-BED9-1AA84D781C34}">
      <dsp:nvSpPr>
        <dsp:cNvPr id="0" name=""/>
        <dsp:cNvSpPr/>
      </dsp:nvSpPr>
      <dsp:spPr>
        <a:xfrm>
          <a:off x="0" y="0"/>
          <a:ext cx="7992887" cy="24682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" pitchFamily="34" charset="0"/>
              <a:cs typeface="Arial" pitchFamily="34" charset="0"/>
            </a:rPr>
            <a:t>Технический регламент Таможенного союза «О безопасности зерна», принятый Комиссией Таможенного союза от 09.12.2011 N 874.</a:t>
          </a:r>
          <a:endParaRPr lang="ru-RU" sz="3100" kern="1200" dirty="0">
            <a:latin typeface="Arial" pitchFamily="34" charset="0"/>
            <a:cs typeface="Arial" pitchFamily="34" charset="0"/>
          </a:endParaRPr>
        </a:p>
      </dsp:txBody>
      <dsp:txXfrm>
        <a:off x="1845401" y="0"/>
        <a:ext cx="6147486" cy="2468242"/>
      </dsp:txXfrm>
    </dsp:sp>
    <dsp:sp modelId="{EFF32B77-0B86-4978-88D1-841F343E724B}">
      <dsp:nvSpPr>
        <dsp:cNvPr id="0" name=""/>
        <dsp:cNvSpPr/>
      </dsp:nvSpPr>
      <dsp:spPr>
        <a:xfrm>
          <a:off x="246824" y="246824"/>
          <a:ext cx="1598577" cy="19745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5D425F-66DE-40A3-9361-9622C8C9BAEF}">
      <dsp:nvSpPr>
        <dsp:cNvPr id="0" name=""/>
        <dsp:cNvSpPr/>
      </dsp:nvSpPr>
      <dsp:spPr>
        <a:xfrm>
          <a:off x="0" y="2715067"/>
          <a:ext cx="7992887" cy="246824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>
              <a:latin typeface="Arial" pitchFamily="34" charset="0"/>
              <a:cs typeface="Arial" pitchFamily="34" charset="0"/>
            </a:rPr>
            <a:t>ГОСТ 9353–2016 «Пшеница. Технические условия».</a:t>
          </a:r>
          <a:endParaRPr lang="ru-RU" sz="3100" kern="1200" dirty="0">
            <a:latin typeface="Arial" pitchFamily="34" charset="0"/>
            <a:cs typeface="Arial" pitchFamily="34" charset="0"/>
          </a:endParaRPr>
        </a:p>
      </dsp:txBody>
      <dsp:txXfrm>
        <a:off x="1845401" y="2715067"/>
        <a:ext cx="6147486" cy="2468242"/>
      </dsp:txXfrm>
    </dsp:sp>
    <dsp:sp modelId="{9BB2C320-B0BB-4A61-8E1E-91F28F41CF74}">
      <dsp:nvSpPr>
        <dsp:cNvPr id="0" name=""/>
        <dsp:cNvSpPr/>
      </dsp:nvSpPr>
      <dsp:spPr>
        <a:xfrm>
          <a:off x="246824" y="2961891"/>
          <a:ext cx="1598577" cy="197459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140D9-D79C-4125-84B7-FEAE11D9B3AC}">
      <dsp:nvSpPr>
        <dsp:cNvPr id="0" name=""/>
        <dsp:cNvSpPr/>
      </dsp:nvSpPr>
      <dsp:spPr>
        <a:xfrm rot="5400000">
          <a:off x="4607249" y="-1687285"/>
          <a:ext cx="1227866" cy="4914054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в партиях российской пшеницы были выявлены твердая головня, семена бодяка полевого и зараженность амбарным долгоносиком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64156" y="215747"/>
        <a:ext cx="4854115" cy="1107988"/>
      </dsp:txXfrm>
    </dsp:sp>
    <dsp:sp modelId="{EFB9A9AA-FDAB-41E9-B178-5AF4A09DE3C4}">
      <dsp:nvSpPr>
        <dsp:cNvPr id="0" name=""/>
        <dsp:cNvSpPr/>
      </dsp:nvSpPr>
      <dsp:spPr>
        <a:xfrm>
          <a:off x="0" y="2325"/>
          <a:ext cx="2764155" cy="1534832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Индонезия и Вьетнам  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924" y="77249"/>
        <a:ext cx="2614307" cy="1384984"/>
      </dsp:txXfrm>
    </dsp:sp>
    <dsp:sp modelId="{BBA81354-F4D0-4894-B684-648442981815}">
      <dsp:nvSpPr>
        <dsp:cNvPr id="0" name=""/>
        <dsp:cNvSpPr/>
      </dsp:nvSpPr>
      <dsp:spPr>
        <a:xfrm rot="5400000">
          <a:off x="4607249" y="-75711"/>
          <a:ext cx="1227866" cy="4914054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российском зерне выявлены мертвые клоп-черепашка и семена сорных растений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64156" y="1827321"/>
        <a:ext cx="4854115" cy="1107988"/>
      </dsp:txXfrm>
    </dsp:sp>
    <dsp:sp modelId="{A2A3DD16-B841-4984-AFC0-81B6A6C91B4A}">
      <dsp:nvSpPr>
        <dsp:cNvPr id="0" name=""/>
        <dsp:cNvSpPr/>
      </dsp:nvSpPr>
      <dsp:spPr>
        <a:xfrm>
          <a:off x="0" y="1613899"/>
          <a:ext cx="2764155" cy="1534832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Египет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924" y="1688823"/>
        <a:ext cx="2614307" cy="1384984"/>
      </dsp:txXfrm>
    </dsp:sp>
    <dsp:sp modelId="{7D2BD57A-02E6-4D8A-9DDD-2891C4A3FC4B}">
      <dsp:nvSpPr>
        <dsp:cNvPr id="0" name=""/>
        <dsp:cNvSpPr/>
      </dsp:nvSpPr>
      <dsp:spPr>
        <a:xfrm rot="5400000">
          <a:off x="4607249" y="1535863"/>
          <a:ext cx="1227866" cy="4914054"/>
        </a:xfrm>
        <a:prstGeom prst="round2Same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kumimoji="0" lang="ru-RU" sz="1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в российском зерне выявлены семена амброзии трехраздельной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2764156" y="3438896"/>
        <a:ext cx="4854115" cy="1107988"/>
      </dsp:txXfrm>
    </dsp:sp>
    <dsp:sp modelId="{053C2FCB-F065-4BF0-8B76-6C91926CC6BB}">
      <dsp:nvSpPr>
        <dsp:cNvPr id="0" name=""/>
        <dsp:cNvSpPr/>
      </dsp:nvSpPr>
      <dsp:spPr>
        <a:xfrm>
          <a:off x="0" y="3225473"/>
          <a:ext cx="2764155" cy="1534832"/>
        </a:xfrm>
        <a:prstGeom prst="round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rPr>
            <a:t>Азербайджан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4924" y="3300397"/>
        <a:ext cx="2614307" cy="13849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BE675-5DDC-4CD6-9A91-37117B850C40}">
      <dsp:nvSpPr>
        <dsp:cNvPr id="0" name=""/>
        <dsp:cNvSpPr/>
      </dsp:nvSpPr>
      <dsp:spPr>
        <a:xfrm>
          <a:off x="5895042" y="2171334"/>
          <a:ext cx="517215" cy="4156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6653"/>
              </a:lnTo>
              <a:lnTo>
                <a:pt x="517215" y="296653"/>
              </a:lnTo>
              <a:lnTo>
                <a:pt x="517215" y="4156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77AB1-9AB9-40F7-83B8-9FEC049BDEA8}">
      <dsp:nvSpPr>
        <dsp:cNvPr id="0" name=""/>
        <dsp:cNvSpPr/>
      </dsp:nvSpPr>
      <dsp:spPr>
        <a:xfrm>
          <a:off x="4171430" y="845481"/>
          <a:ext cx="1723612" cy="510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1017"/>
              </a:lnTo>
              <a:lnTo>
                <a:pt x="1723612" y="391017"/>
              </a:lnTo>
              <a:lnTo>
                <a:pt x="1723612" y="5100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107B7B-5982-43CC-8D25-4F4AD1E70B93}">
      <dsp:nvSpPr>
        <dsp:cNvPr id="0" name=""/>
        <dsp:cNvSpPr/>
      </dsp:nvSpPr>
      <dsp:spPr>
        <a:xfrm>
          <a:off x="1925635" y="3842826"/>
          <a:ext cx="91440" cy="342043"/>
        </a:xfrm>
        <a:custGeom>
          <a:avLst/>
          <a:gdLst/>
          <a:ahLst/>
          <a:cxnLst/>
          <a:rect l="0" t="0" r="0" b="0"/>
          <a:pathLst>
            <a:path>
              <a:moveTo>
                <a:pt x="54559" y="0"/>
              </a:moveTo>
              <a:lnTo>
                <a:pt x="54559" y="223025"/>
              </a:lnTo>
              <a:lnTo>
                <a:pt x="45720" y="223025"/>
              </a:lnTo>
              <a:lnTo>
                <a:pt x="45720" y="34204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3C8D4A-5F86-4ED9-B473-FB40CD9A3BF4}">
      <dsp:nvSpPr>
        <dsp:cNvPr id="0" name=""/>
        <dsp:cNvSpPr/>
      </dsp:nvSpPr>
      <dsp:spPr>
        <a:xfrm>
          <a:off x="1899760" y="2517746"/>
          <a:ext cx="91440" cy="30622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7203"/>
              </a:lnTo>
              <a:lnTo>
                <a:pt x="80434" y="187203"/>
              </a:lnTo>
              <a:lnTo>
                <a:pt x="80434" y="30622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D1CCCA-99B3-4D44-A83F-243AB7BDD7DD}">
      <dsp:nvSpPr>
        <dsp:cNvPr id="0" name=""/>
        <dsp:cNvSpPr/>
      </dsp:nvSpPr>
      <dsp:spPr>
        <a:xfrm>
          <a:off x="1945480" y="845481"/>
          <a:ext cx="2225950" cy="577177"/>
        </a:xfrm>
        <a:custGeom>
          <a:avLst/>
          <a:gdLst/>
          <a:ahLst/>
          <a:cxnLst/>
          <a:rect l="0" t="0" r="0" b="0"/>
          <a:pathLst>
            <a:path>
              <a:moveTo>
                <a:pt x="2225950" y="0"/>
              </a:moveTo>
              <a:lnTo>
                <a:pt x="2225950" y="458159"/>
              </a:lnTo>
              <a:lnTo>
                <a:pt x="0" y="458159"/>
              </a:lnTo>
              <a:lnTo>
                <a:pt x="0" y="5771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5A9397-3306-4902-A20F-AB96E392BD4B}">
      <dsp:nvSpPr>
        <dsp:cNvPr id="0" name=""/>
        <dsp:cNvSpPr/>
      </dsp:nvSpPr>
      <dsp:spPr>
        <a:xfrm>
          <a:off x="1797246" y="-135612"/>
          <a:ext cx="4748366" cy="9810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7D23E00-C3C9-424B-A8F7-D8B10A05B524}">
      <dsp:nvSpPr>
        <dsp:cNvPr id="0" name=""/>
        <dsp:cNvSpPr/>
      </dsp:nvSpPr>
      <dsp:spPr>
        <a:xfrm>
          <a:off x="1939997" y="0"/>
          <a:ext cx="4748366" cy="9810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latin typeface="Arial" pitchFamily="34" charset="0"/>
              <a:cs typeface="Arial" pitchFamily="34" charset="0"/>
            </a:rPr>
            <a:t>Электронный ветеринарный сертификат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Выдается с 1 июля 2018 года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6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1968732" y="28735"/>
        <a:ext cx="4690896" cy="923624"/>
      </dsp:txXfrm>
    </dsp:sp>
    <dsp:sp modelId="{FA2AC36F-E66D-4BC0-94D2-A5A5B41D3570}">
      <dsp:nvSpPr>
        <dsp:cNvPr id="0" name=""/>
        <dsp:cNvSpPr/>
      </dsp:nvSpPr>
      <dsp:spPr>
        <a:xfrm>
          <a:off x="256634" y="1422658"/>
          <a:ext cx="3377690" cy="1095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FED8FC3-C10D-48A4-8781-0841BF333C1B}">
      <dsp:nvSpPr>
        <dsp:cNvPr id="0" name=""/>
        <dsp:cNvSpPr/>
      </dsp:nvSpPr>
      <dsp:spPr>
        <a:xfrm>
          <a:off x="399385" y="1558271"/>
          <a:ext cx="3377690" cy="1095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/>
        </a:p>
      </dsp:txBody>
      <dsp:txXfrm>
        <a:off x="431459" y="1590345"/>
        <a:ext cx="3313542" cy="1030940"/>
      </dsp:txXfrm>
    </dsp:sp>
    <dsp:sp modelId="{DC2F854B-992D-4AC0-B205-2D8782BF4412}">
      <dsp:nvSpPr>
        <dsp:cNvPr id="0" name=""/>
        <dsp:cNvSpPr/>
      </dsp:nvSpPr>
      <dsp:spPr>
        <a:xfrm>
          <a:off x="214430" y="2823968"/>
          <a:ext cx="3531526" cy="1018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6B1E005-6EB4-45A3-B5FA-B93B810E9D39}">
      <dsp:nvSpPr>
        <dsp:cNvPr id="0" name=""/>
        <dsp:cNvSpPr/>
      </dsp:nvSpPr>
      <dsp:spPr>
        <a:xfrm>
          <a:off x="357181" y="2959580"/>
          <a:ext cx="3531526" cy="10188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latin typeface="Arial" pitchFamily="34" charset="0"/>
              <a:cs typeface="Arial" pitchFamily="34" charset="0"/>
            </a:rPr>
            <a:t>Оформление электронных ВСД на подконтрольные товары аттестованными специалистами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Приказ Минсельхоза РФ № 250 </a:t>
          </a:r>
        </a:p>
      </dsp:txBody>
      <dsp:txXfrm>
        <a:off x="387022" y="2989421"/>
        <a:ext cx="3471844" cy="959176"/>
      </dsp:txXfrm>
    </dsp:sp>
    <dsp:sp modelId="{D7E3020F-D3B7-4DA1-B5A4-4B6155C2BC5C}">
      <dsp:nvSpPr>
        <dsp:cNvPr id="0" name=""/>
        <dsp:cNvSpPr/>
      </dsp:nvSpPr>
      <dsp:spPr>
        <a:xfrm>
          <a:off x="178708" y="4184870"/>
          <a:ext cx="3585293" cy="10480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23E5D0D-458C-4C9A-BDBD-F65D13EDFBB6}">
      <dsp:nvSpPr>
        <dsp:cNvPr id="0" name=""/>
        <dsp:cNvSpPr/>
      </dsp:nvSpPr>
      <dsp:spPr>
        <a:xfrm>
          <a:off x="321458" y="4320483"/>
          <a:ext cx="3585293" cy="10480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500" kern="1200" dirty="0"/>
        </a:p>
      </dsp:txBody>
      <dsp:txXfrm>
        <a:off x="352154" y="4351179"/>
        <a:ext cx="3523901" cy="986631"/>
      </dsp:txXfrm>
    </dsp:sp>
    <dsp:sp modelId="{07B6CE98-2856-4F1D-BEB0-445AC8631805}">
      <dsp:nvSpPr>
        <dsp:cNvPr id="0" name=""/>
        <dsp:cNvSpPr/>
      </dsp:nvSpPr>
      <dsp:spPr>
        <a:xfrm>
          <a:off x="3860997" y="1355516"/>
          <a:ext cx="4068090" cy="8158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9E6077-D30A-400C-9CA3-F73BB9ECF4E3}">
      <dsp:nvSpPr>
        <dsp:cNvPr id="0" name=""/>
        <dsp:cNvSpPr/>
      </dsp:nvSpPr>
      <dsp:spPr>
        <a:xfrm>
          <a:off x="4003747" y="1491129"/>
          <a:ext cx="4068090" cy="8158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000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5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Оформление ветеринарных сертификатов в электронном виде Управлением Россельхознадзора при полном таможенном оформлении подконтрольных товаров</a:t>
          </a:r>
        </a:p>
      </dsp:txBody>
      <dsp:txXfrm>
        <a:off x="4027641" y="1515023"/>
        <a:ext cx="4020302" cy="768029"/>
      </dsp:txXfrm>
    </dsp:sp>
    <dsp:sp modelId="{02ED00B5-4989-449D-BFA3-D4662CA7141E}">
      <dsp:nvSpPr>
        <dsp:cNvPr id="0" name=""/>
        <dsp:cNvSpPr/>
      </dsp:nvSpPr>
      <dsp:spPr>
        <a:xfrm>
          <a:off x="4732816" y="2587005"/>
          <a:ext cx="3358881" cy="25613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EACBD9-3A33-4EA6-992F-9BD1B7163855}">
      <dsp:nvSpPr>
        <dsp:cNvPr id="0" name=""/>
        <dsp:cNvSpPr/>
      </dsp:nvSpPr>
      <dsp:spPr>
        <a:xfrm>
          <a:off x="4875567" y="2722618"/>
          <a:ext cx="3358881" cy="25613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rgbClr val="FF0000"/>
              </a:solidFill>
              <a:latin typeface="Arial" pitchFamily="34" charset="0"/>
              <a:cs typeface="Arial" pitchFamily="34" charset="0"/>
            </a:rPr>
            <a:t>Выполнение требований: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itchFamily="34" charset="0"/>
              <a:cs typeface="Arial" pitchFamily="34" charset="0"/>
            </a:rPr>
            <a:t> ст. 2.3, 4.1 Закона РФ № 4979-1 от 14.05.1993 г. «О ветеринарии»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itchFamily="34" charset="0"/>
              <a:cs typeface="Arial" pitchFamily="34" charset="0"/>
            </a:rPr>
            <a:t>ч. 2 ст. 4 Федеральный закон РФ от 13.07.2015 № 243-ФЗ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itchFamily="34" charset="0"/>
              <a:cs typeface="Arial" pitchFamily="34" charset="0"/>
            </a:rPr>
            <a:t>Постановления Правительства РФ от 07.11.2016 г. № 1140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itchFamily="34" charset="0"/>
              <a:cs typeface="Arial" pitchFamily="34" charset="0"/>
            </a:rPr>
            <a:t>Приказа Минсельхоза РФ № 589 от 27.12.2016 г.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itchFamily="34" charset="0"/>
              <a:cs typeface="Arial" pitchFamily="34" charset="0"/>
            </a:rPr>
            <a:t>Приказ Минсельхоза России от 30 июня 2017 г. № 318</a:t>
          </a:r>
        </a:p>
      </dsp:txBody>
      <dsp:txXfrm>
        <a:off x="4950586" y="2797637"/>
        <a:ext cx="3208843" cy="241131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BEF427-A442-4E6C-902C-656D4ECE0EA7}">
      <dsp:nvSpPr>
        <dsp:cNvPr id="0" name=""/>
        <dsp:cNvSpPr/>
      </dsp:nvSpPr>
      <dsp:spPr>
        <a:xfrm>
          <a:off x="3345" y="0"/>
          <a:ext cx="1139662" cy="5072097"/>
        </a:xfrm>
        <a:prstGeom prst="rightArrow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F6EC1CB-AE93-40AE-8D19-D521740F1253}">
      <dsp:nvSpPr>
        <dsp:cNvPr id="0" name=""/>
        <dsp:cNvSpPr/>
      </dsp:nvSpPr>
      <dsp:spPr>
        <a:xfrm>
          <a:off x="49569" y="81146"/>
          <a:ext cx="933488" cy="484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62560" rIns="0" bIns="1625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/>
            <a:t>В новый перечень не вошли:</a:t>
          </a:r>
        </a:p>
      </dsp:txBody>
      <dsp:txXfrm>
        <a:off x="49569" y="81146"/>
        <a:ext cx="933488" cy="484920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125361-C57F-48D7-AE21-4C42D2983527}">
      <dsp:nvSpPr>
        <dsp:cNvPr id="0" name=""/>
        <dsp:cNvSpPr/>
      </dsp:nvSpPr>
      <dsp:spPr>
        <a:xfrm>
          <a:off x="74443" y="0"/>
          <a:ext cx="3178008" cy="126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Зарегистрировано и подтверждено 28163  хозяйствующих субъекта </a:t>
          </a:r>
        </a:p>
      </dsp:txBody>
      <dsp:txXfrm>
        <a:off x="74443" y="0"/>
        <a:ext cx="3178008" cy="1266693"/>
      </dsp:txXfrm>
    </dsp:sp>
    <dsp:sp modelId="{A1C24360-152A-4F68-A0D8-C1BF53A3787B}">
      <dsp:nvSpPr>
        <dsp:cNvPr id="0" name=""/>
        <dsp:cNvSpPr/>
      </dsp:nvSpPr>
      <dsp:spPr>
        <a:xfrm>
          <a:off x="72006" y="1523422"/>
          <a:ext cx="3142334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Юридических лиц - 7521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ИП/КФХ – 10401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Физических лиц - 10241</a:t>
          </a:r>
        </a:p>
      </dsp:txBody>
      <dsp:txXfrm>
        <a:off x="72006" y="1523422"/>
        <a:ext cx="3142334" cy="1"/>
      </dsp:txXfrm>
    </dsp:sp>
    <dsp:sp modelId="{0E46EDC7-97DE-45C0-88D5-25BFA4D6070A}">
      <dsp:nvSpPr>
        <dsp:cNvPr id="0" name=""/>
        <dsp:cNvSpPr/>
      </dsp:nvSpPr>
      <dsp:spPr>
        <a:xfrm>
          <a:off x="3600396" y="0"/>
          <a:ext cx="3711032" cy="12666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Количество</a:t>
          </a:r>
          <a:r>
            <a:rPr lang="ru-RU" sz="1800" b="1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специалистов, оформляющих </a:t>
          </a:r>
          <a:r>
            <a:rPr lang="ru-RU" sz="1800" b="1" kern="1200" baseline="0" dirty="0" err="1">
              <a:latin typeface="Times New Roman" panose="02020603050405020304" pitchFamily="18" charset="0"/>
              <a:cs typeface="Times New Roman" panose="02020603050405020304" pitchFamily="18" charset="0"/>
            </a:rPr>
            <a:t>эВСД</a:t>
          </a:r>
          <a:r>
            <a:rPr lang="ru-RU" sz="1800" b="1" kern="1200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в ФГИС «Меркурий»</a:t>
          </a:r>
          <a:endParaRPr lang="ru-RU" sz="14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00396" y="0"/>
        <a:ext cx="3711032" cy="1266693"/>
      </dsp:txXfrm>
    </dsp:sp>
    <dsp:sp modelId="{E7B25F28-92D1-4AF7-8757-7E451A740232}">
      <dsp:nvSpPr>
        <dsp:cNvPr id="0" name=""/>
        <dsp:cNvSpPr/>
      </dsp:nvSpPr>
      <dsp:spPr>
        <a:xfrm>
          <a:off x="3624061" y="1146431"/>
          <a:ext cx="3720754" cy="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Государственные ветеринарные  врачи – 1247 (из них с ролью «администратор» 143)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Аттестованные специалисты – 47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Уполномоченные лица ХС - 12551</a:t>
          </a:r>
        </a:p>
      </dsp:txBody>
      <dsp:txXfrm>
        <a:off x="3624061" y="1146431"/>
        <a:ext cx="3720754" cy="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0.83307</cdr:x>
      <cdr:y>0.85909</cdr:y>
    </cdr:from>
    <cdr:to>
      <cdr:x>0.90411</cdr:x>
      <cdr:y>0.92994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191997" y="3841078"/>
          <a:ext cx="613302" cy="316803"/>
        </a:xfrm>
        <a:prstGeom xmlns:a="http://schemas.openxmlformats.org/drawingml/2006/main" prst="rect">
          <a:avLst/>
        </a:prstGeom>
        <a:solidFill xmlns:a="http://schemas.openxmlformats.org/drawingml/2006/main">
          <a:srgbClr val="FF0000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80%</a:t>
          </a:r>
          <a:endParaRPr lang="ru-RU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0.05747</cdr:x>
      <cdr:y>0.03702</cdr:y>
    </cdr:from>
    <cdr:to>
      <cdr:x>0.936</cdr:x>
      <cdr:y>0.21054</cdr:y>
    </cdr:to>
    <cdr:grpSp>
      <cdr:nvGrpSpPr>
        <cdr:cNvPr id="2" name="Группа 1">
          <a:extLst xmlns:a="http://schemas.openxmlformats.org/drawingml/2006/main">
            <a:ext uri="{FF2B5EF4-FFF2-40B4-BE49-F238E27FC236}">
              <a16:creationId xmlns="" xmlns:a16="http://schemas.microsoft.com/office/drawing/2014/main" id="{B38A2A58-FB7F-4921-B4D7-E9F61DBFF488}"/>
            </a:ext>
          </a:extLst>
        </cdr:cNvPr>
        <cdr:cNvGrpSpPr/>
      </cdr:nvGrpSpPr>
      <cdr:grpSpPr>
        <a:xfrm xmlns:a="http://schemas.openxmlformats.org/drawingml/2006/main">
          <a:off x="504023" y="215188"/>
          <a:ext cx="7704880" cy="1008630"/>
          <a:chOff x="614584" y="195833"/>
          <a:chExt cx="4326586" cy="1502432"/>
        </a:xfrm>
      </cdr:grpSpPr>
      <cdr:sp macro="" textlink="">
        <cdr:nvSpPr>
          <cdr:cNvPr id="3" name="Скругленный прямоугольник 2"/>
          <cdr:cNvSpPr/>
        </cdr:nvSpPr>
        <cdr:spPr>
          <a:xfrm xmlns:a="http://schemas.openxmlformats.org/drawingml/2006/main">
            <a:off x="614584" y="195833"/>
            <a:ext cx="4326586" cy="1372796"/>
          </a:xfrm>
          <a:prstGeom xmlns:a="http://schemas.openxmlformats.org/drawingml/2006/main" prst="roundRect">
            <a:avLst>
              <a:gd name="adj" fmla="val 10000"/>
            </a:avLst>
          </a:prstGeom>
        </cdr:spPr>
        <cdr:style>
          <a:lnRef xmlns:a="http://schemas.openxmlformats.org/drawingml/2006/main" idx="2">
            <a:schemeClr val="lt1">
              <a:hueOff val="0"/>
              <a:satOff val="0"/>
              <a:lumOff val="0"/>
              <a:alphaOff val="0"/>
            </a:schemeClr>
          </a:lnRef>
          <a:fillRef xmlns:a="http://schemas.openxmlformats.org/drawingml/2006/main" idx="1">
            <a:schemeClr val="accent1">
              <a:hueOff val="0"/>
              <a:satOff val="0"/>
              <a:lumOff val="0"/>
              <a:alphaOff val="0"/>
            </a:schemeClr>
          </a:fillRef>
          <a:effectRef xmlns:a="http://schemas.openxmlformats.org/drawingml/2006/main" idx="0">
            <a:schemeClr val="accent1">
              <a:hueOff val="0"/>
              <a:satOff val="0"/>
              <a:lumOff val="0"/>
              <a:alphaOff val="0"/>
            </a:schemeClr>
          </a:effectRef>
          <a:fontRef xmlns:a="http://schemas.openxmlformats.org/drawingml/2006/main" idx="minor">
            <a:schemeClr val="lt1"/>
          </a:fontRef>
        </cdr:style>
      </cdr:sp>
      <cdr:sp macro="" textlink="">
        <cdr:nvSpPr>
          <cdr:cNvPr id="4" name="Скругленный прямоугольник 4"/>
          <cdr:cNvSpPr txBox="1"/>
        </cdr:nvSpPr>
        <cdr:spPr>
          <a:xfrm xmlns:a="http://schemas.openxmlformats.org/drawingml/2006/main">
            <a:off x="655038" y="310720"/>
            <a:ext cx="4286131" cy="1387545"/>
          </a:xfrm>
          <a:prstGeom xmlns:a="http://schemas.openxmlformats.org/drawingml/2006/main" prst="rect">
            <a:avLst/>
          </a:prstGeom>
        </cdr:spPr>
        <cdr:style>
          <a:lnRef xmlns:a="http://schemas.openxmlformats.org/drawingml/2006/main" idx="0">
            <a:scrgbClr r="0" g="0" b="0"/>
          </a:lnRef>
          <a:fillRef xmlns:a="http://schemas.openxmlformats.org/drawingml/2006/main" idx="0">
            <a:scrgbClr r="0" g="0" b="0"/>
          </a:fillRef>
          <a:effectRef xmlns:a="http://schemas.openxmlformats.org/drawingml/2006/main" idx="0">
            <a:scrgbClr r="0" g="0" b="0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spcFirstLastPara="0" vert="horz" wrap="square" lIns="45720" tIns="30480" rIns="45720" bIns="30480" numCol="1" spcCol="1270" anchor="ctr" anchorCtr="0">
            <a:noAutofit/>
          </a:bodyPr>
          <a:lstStyle xmlns:a="http://schemas.openxmlformats.org/drawingml/2006/main"/>
          <a:p xmlns:a="http://schemas.openxmlformats.org/drawingml/2006/main"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/>
              <a:t>Население Республики Башкортостан 4 млн. 063 тыс. 293 чел.</a:t>
            </a:r>
          </a:p>
          <a:p xmlns:a="http://schemas.openxmlformats.org/drawingml/2006/main"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/>
              <a:t>Количество </a:t>
            </a:r>
            <a:r>
              <a:rPr lang="ru-RU" sz="1800" b="1" kern="1200" dirty="0" err="1"/>
              <a:t>эВСД</a:t>
            </a:r>
            <a:r>
              <a:rPr lang="ru-RU" sz="1800" b="1" kern="1200" dirty="0"/>
              <a:t> на душу населения составляет 0,65 шт.</a:t>
            </a:r>
          </a:p>
          <a:p xmlns:a="http://schemas.openxmlformats.org/drawingml/2006/main"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800" b="1" kern="1200" dirty="0"/>
              <a:t> 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BBD953-817F-4CB6-9B9F-D09B92652A84}" type="datetimeFigureOut">
              <a:rPr lang="ru-RU" smtClean="0"/>
              <a:pPr/>
              <a:t>15.02.2019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4399"/>
            <a:ext cx="5438140" cy="44662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5"/>
            <a:ext cx="2945659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5CBBD-D8B6-433D-875F-7FA16B70BDF8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938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5CBBD-D8B6-433D-875F-7FA16B70BDF8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704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379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9142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5320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47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59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62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2B4A93-B7BB-4B10-8AFC-2C56BE7D9577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60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4BBDD-8FAE-4081-B79E-A6415F4AF094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D28C0-AFD6-4708-9703-A6CCDDBC9328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BE65D-0884-4811-B9B1-0129BFBDFC53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50F1A-479E-4A41-ACF5-767387949E75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5BB7B-EB42-4B5D-87A4-68A98F862F5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89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47819-BD1C-4D97-BC0B-57A199733EF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662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950B0-93EB-42EF-BCFA-F02F34907AD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08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6FE90D-FAB1-47A1-8A23-B36964B2AA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754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6356B-E1E0-4C58-B5DD-17ABD1AA00B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9268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7265E-7594-457C-91EA-CA364FDA0E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180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D82A8A-6761-4C92-94BD-532B221BF9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4975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B6D07-57CC-4BDF-A13E-997D9C83F21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00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D5F28-6CAB-41CE-A594-4A355F1EF960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F05293-1389-4725-AEAA-AB37611E330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76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2E4F0-DC91-4475-AA4D-B25452A50AD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687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BFA8E-4046-4478-B1CA-37772A5E3A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68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A6B50-9C73-4065-A343-10FF44A0467D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714E2F-9C7A-4516-9A29-19EC13AF1F1F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35D1B-BF0A-4E67-90D3-026718141797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2F13E-57CE-4851-9C12-8A6836155213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D4C3E-C75B-4112-8E6D-B3483616D163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F3E1-99AB-4D96-86D1-2E91C15EAFF9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D015-094C-465B-B59E-ACC205A6F606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0EA07F-6513-4061-B8CB-A1908DE3D0F3}" type="datetime1">
              <a:rPr lang="ru-RU" smtClean="0"/>
              <a:t>15.02.2019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36258-7B52-4DE3-8F15-2691E20A8A3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15.02.2019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3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5.jpeg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6.png"/><Relationship Id="rId7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3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.pn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.jpe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main?base=LAW;n=298849;dst=42538" TargetMode="External"/><Relationship Id="rId13" Type="http://schemas.openxmlformats.org/officeDocument/2006/relationships/diagramColors" Target="../diagrams/colors4.xml"/><Relationship Id="rId3" Type="http://schemas.openxmlformats.org/officeDocument/2006/relationships/image" Target="../media/image1.jpeg"/><Relationship Id="rId7" Type="http://schemas.openxmlformats.org/officeDocument/2006/relationships/hyperlink" Target="consultantplus://offline/ref=main?base=LAW;n=298849;dst=42520" TargetMode="External"/><Relationship Id="rId12" Type="http://schemas.openxmlformats.org/officeDocument/2006/relationships/diagramQuickStyle" Target="../diagrams/quickStyle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consultantplus://offline/ref=main?base=LAW;n=298849;dst=42515" TargetMode="External"/><Relationship Id="rId11" Type="http://schemas.openxmlformats.org/officeDocument/2006/relationships/diagramLayout" Target="../diagrams/layout4.xml"/><Relationship Id="rId5" Type="http://schemas.openxmlformats.org/officeDocument/2006/relationships/hyperlink" Target="consultantplus://offline/ref=main?base=LAW;n=298849;dst=42511" TargetMode="External"/><Relationship Id="rId15" Type="http://schemas.openxmlformats.org/officeDocument/2006/relationships/image" Target="../media/image3.png"/><Relationship Id="rId10" Type="http://schemas.openxmlformats.org/officeDocument/2006/relationships/diagramData" Target="../diagrams/data4.xml"/><Relationship Id="rId4" Type="http://schemas.openxmlformats.org/officeDocument/2006/relationships/image" Target="../media/image2.jpeg"/><Relationship Id="rId9" Type="http://schemas.openxmlformats.org/officeDocument/2006/relationships/hyperlink" Target="consultantplus://offline/ref=main?base=LAW;n=298849;dst=42549" TargetMode="External"/><Relationship Id="rId14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chart" Target="../charts/chart2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3.png"/><Relationship Id="rId5" Type="http://schemas.openxmlformats.org/officeDocument/2006/relationships/diagramLayout" Target="../diagrams/layout5.xml"/><Relationship Id="rId10" Type="http://schemas.openxmlformats.org/officeDocument/2006/relationships/chart" Target="../charts/chart3.xml"/><Relationship Id="rId4" Type="http://schemas.openxmlformats.org/officeDocument/2006/relationships/diagramData" Target="../diagrams/data5.xml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9.jp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consultantplus://offline/ref=BDD34FE63CEC5AA27BC78440C0416041A0652733602CB3C743CD8FEED6CF98428B30A032208014mAh5E" TargetMode="Externa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consultantplus://offline/ref=56C88A3C29628040371C022337349A07FD9BB4EA4A3A5E9149ABFF41B1007BK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1.jpeg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13" Type="http://schemas.openxmlformats.org/officeDocument/2006/relationships/image" Target="../media/image72.jpeg"/><Relationship Id="rId3" Type="http://schemas.openxmlformats.org/officeDocument/2006/relationships/image" Target="../media/image65.jpeg"/><Relationship Id="rId7" Type="http://schemas.openxmlformats.org/officeDocument/2006/relationships/image" Target="../media/image1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11" Type="http://schemas.openxmlformats.org/officeDocument/2006/relationships/image" Target="../media/image70.jpeg"/><Relationship Id="rId5" Type="http://schemas.openxmlformats.org/officeDocument/2006/relationships/image" Target="../media/image67.jpeg"/><Relationship Id="rId10" Type="http://schemas.openxmlformats.org/officeDocument/2006/relationships/image" Target="../media/image69.jpeg"/><Relationship Id="rId4" Type="http://schemas.openxmlformats.org/officeDocument/2006/relationships/image" Target="../media/image66.jpeg"/><Relationship Id="rId9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g"/><Relationship Id="rId5" Type="http://schemas.openxmlformats.org/officeDocument/2006/relationships/image" Target="../media/image84.jpe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13" Type="http://schemas.openxmlformats.org/officeDocument/2006/relationships/chart" Target="../charts/chart7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7.xml"/><Relationship Id="rId12" Type="http://schemas.openxmlformats.org/officeDocument/2006/relationships/chart" Target="../charts/chart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diagramLayout" Target="../diagrams/layout7.xml"/><Relationship Id="rId11" Type="http://schemas.openxmlformats.org/officeDocument/2006/relationships/image" Target="../media/image1.jpeg"/><Relationship Id="rId5" Type="http://schemas.openxmlformats.org/officeDocument/2006/relationships/diagramData" Target="../diagrams/data7.xml"/><Relationship Id="rId10" Type="http://schemas.openxmlformats.org/officeDocument/2006/relationships/chart" Target="../charts/chart5.xml"/><Relationship Id="rId4" Type="http://schemas.openxmlformats.org/officeDocument/2006/relationships/chart" Target="../charts/chart4.xml"/><Relationship Id="rId9" Type="http://schemas.microsoft.com/office/2007/relationships/diagramDrawing" Target="../diagrams/drawing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.jpe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1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3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06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3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2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4.jpeg"/><Relationship Id="rId7" Type="http://schemas.openxmlformats.org/officeDocument/2006/relationships/image" Target="../media/image2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8.jpeg"/><Relationship Id="rId7" Type="http://schemas.openxmlformats.org/officeDocument/2006/relationships/image" Target="../media/image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3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11" Type="http://schemas.openxmlformats.org/officeDocument/2006/relationships/image" Target="../media/image130.png"/><Relationship Id="rId5" Type="http://schemas.openxmlformats.org/officeDocument/2006/relationships/image" Target="../media/image3.png"/><Relationship Id="rId10" Type="http://schemas.openxmlformats.org/officeDocument/2006/relationships/image" Target="../media/image129.jpeg"/><Relationship Id="rId4" Type="http://schemas.openxmlformats.org/officeDocument/2006/relationships/image" Target="../media/image2.jpeg"/><Relationship Id="rId9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772816"/>
            <a:ext cx="69847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Публичные обсуждения результатов правоприменительной  практики Управления Федеральной службы по ветеринарному  и фитосанитарному надзору по Республике Башкортостан и руководств по соблюдению обязательных требований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2018 году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2" name="Рисунок 4"/>
          <p:cNvPicPr/>
          <p:nvPr/>
        </p:nvPicPr>
        <p:blipFill>
          <a:blip r:embed="rId2" cstate="print"/>
          <a:stretch/>
        </p:blipFill>
        <p:spPr>
          <a:xfrm>
            <a:off x="0" y="981000"/>
            <a:ext cx="9143640" cy="142560"/>
          </a:xfrm>
          <a:prstGeom prst="rect">
            <a:avLst/>
          </a:prstGeom>
          <a:ln>
            <a:noFill/>
          </a:ln>
        </p:spPr>
      </p:pic>
      <p:pic>
        <p:nvPicPr>
          <p:cNvPr id="373" name="Picture 4"/>
          <p:cNvPicPr/>
          <p:nvPr/>
        </p:nvPicPr>
        <p:blipFill>
          <a:blip r:embed="rId3" cstate="print">
            <a:lum contrast="36000"/>
          </a:blip>
          <a:stretch/>
        </p:blipFill>
        <p:spPr>
          <a:xfrm>
            <a:off x="8378640" y="142920"/>
            <a:ext cx="642600" cy="693360"/>
          </a:xfrm>
          <a:prstGeom prst="rect">
            <a:avLst/>
          </a:prstGeom>
          <a:ln w="9360"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107640" y="188640"/>
            <a:ext cx="8352720" cy="64807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       Требования </a:t>
            </a:r>
            <a:r>
              <a:rPr lang="ru-RU" sz="2400" b="1" strike="noStrike" spc="-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стран импортеров</a:t>
            </a:r>
            <a:endParaRPr lang="ru-RU" sz="24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3995936" y="3874098"/>
            <a:ext cx="5437892" cy="298390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31094" y="64886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400" b="1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kr07\Downloads\cubafla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96752"/>
            <a:ext cx="1440160" cy="752484"/>
          </a:xfrm>
          <a:prstGeom prst="rect">
            <a:avLst/>
          </a:prstGeom>
          <a:noFill/>
        </p:spPr>
      </p:pic>
      <p:pic>
        <p:nvPicPr>
          <p:cNvPr id="1028" name="Picture 4" descr="C:\Users\kr07\Downloads\tunis-flag-tunisia-fla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988840"/>
            <a:ext cx="1440159" cy="810334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2051720" y="1340768"/>
            <a:ext cx="69847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 содержанию вредной примеси –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Куба и Тунис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(не допускаются),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Иордания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(0,1 % при норме 0,2 %)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9" name="Picture 5" descr="C:\Users\kr07\Downloads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996952"/>
            <a:ext cx="1440160" cy="81135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2123728" y="2852936"/>
            <a:ext cx="70202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 количеству клейковины –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Пакистан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(не менее 25 % при норме не менее 23 % для пшеницы 3 класса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5" descr="C:\Users\kr07\Downloads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005064"/>
            <a:ext cx="720080" cy="820485"/>
          </a:xfrm>
          <a:prstGeom prst="rect">
            <a:avLst/>
          </a:prstGeom>
          <a:noFill/>
        </p:spPr>
      </p:pic>
      <p:pic>
        <p:nvPicPr>
          <p:cNvPr id="16" name="Picture 4" descr="C:\Users\kr07\Downloads\tunis-flag-tunisia-fla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005064"/>
            <a:ext cx="648072" cy="81936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2123728" y="4149080"/>
            <a:ext cx="67687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 натуре –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Пакистан и Тунис 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(не менее 780 г/л при норме не менее 730 г/л для пшеницы 3 класса),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Сирия и Куба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(770 г/л),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Египет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(760 г/л)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C:\Users\kr07\Downloads\cubaflag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43608" y="4869160"/>
            <a:ext cx="720080" cy="720080"/>
          </a:xfrm>
          <a:prstGeom prst="rect">
            <a:avLst/>
          </a:prstGeom>
          <a:noFill/>
        </p:spPr>
      </p:pic>
      <p:pic>
        <p:nvPicPr>
          <p:cNvPr id="1030" name="Picture 6" descr="C:\Users\kr07\Downloads\1 (1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528" y="4869160"/>
            <a:ext cx="648072" cy="720080"/>
          </a:xfrm>
          <a:prstGeom prst="rect">
            <a:avLst/>
          </a:prstGeom>
          <a:noFill/>
        </p:spPr>
      </p:pic>
      <p:pic>
        <p:nvPicPr>
          <p:cNvPr id="1031" name="Picture 7" descr="C:\Users\kr07\Downloads\maxresdefaul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3528" y="5733256"/>
            <a:ext cx="1440160" cy="86409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2123728" y="5661248"/>
            <a:ext cx="702027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по содержанию свинца – </a:t>
            </a:r>
            <a:r>
              <a:rPr lang="ru-RU" sz="2200" b="1" u="sng" dirty="0" smtClean="0">
                <a:latin typeface="Arial" pitchFamily="34" charset="0"/>
                <a:cs typeface="Arial" pitchFamily="34" charset="0"/>
              </a:rPr>
              <a:t>Египет</a:t>
            </a:r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(не более 0,2 %, при российской норме не более 0,5 %)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Стрелка вправо с вырезом 23"/>
          <p:cNvSpPr/>
          <p:nvPr/>
        </p:nvSpPr>
        <p:spPr>
          <a:xfrm>
            <a:off x="1835696" y="3212976"/>
            <a:ext cx="144016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с вырезом 24"/>
          <p:cNvSpPr/>
          <p:nvPr/>
        </p:nvSpPr>
        <p:spPr>
          <a:xfrm>
            <a:off x="1835696" y="4293096"/>
            <a:ext cx="216024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>
            <a:off x="1835696" y="1484784"/>
            <a:ext cx="216024" cy="100811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с вырезом 26"/>
          <p:cNvSpPr/>
          <p:nvPr/>
        </p:nvSpPr>
        <p:spPr>
          <a:xfrm>
            <a:off x="1835696" y="5949280"/>
            <a:ext cx="144016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8516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2" name="Рисунок 4"/>
          <p:cNvPicPr/>
          <p:nvPr/>
        </p:nvPicPr>
        <p:blipFill>
          <a:blip r:embed="rId2" cstate="print"/>
          <a:stretch/>
        </p:blipFill>
        <p:spPr>
          <a:xfrm>
            <a:off x="0" y="981000"/>
            <a:ext cx="9143640" cy="142560"/>
          </a:xfrm>
          <a:prstGeom prst="rect">
            <a:avLst/>
          </a:prstGeom>
          <a:ln>
            <a:noFill/>
          </a:ln>
        </p:spPr>
      </p:pic>
      <p:pic>
        <p:nvPicPr>
          <p:cNvPr id="373" name="Picture 4"/>
          <p:cNvPicPr/>
          <p:nvPr/>
        </p:nvPicPr>
        <p:blipFill>
          <a:blip r:embed="rId3" cstate="print">
            <a:lum contrast="36000"/>
          </a:blip>
          <a:stretch/>
        </p:blipFill>
        <p:spPr>
          <a:xfrm>
            <a:off x="8378640" y="142920"/>
            <a:ext cx="642600" cy="693360"/>
          </a:xfrm>
          <a:prstGeom prst="rect">
            <a:avLst/>
          </a:prstGeom>
          <a:ln w="9360"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909482" y="142852"/>
            <a:ext cx="7550878" cy="862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Список вредных организмов, выявляемых в зерне пшеницы, имеющих карантинное значение для Израиля</a:t>
            </a:r>
            <a:endParaRPr lang="ru-RU" sz="20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3995936" y="3874098"/>
            <a:ext cx="5437892" cy="298390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772816"/>
            <a:ext cx="403244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Cirsium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arvense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(L.) </a:t>
            </a:r>
            <a:r>
              <a:rPr lang="en-US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Scop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Бодяк полевой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Sonchus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arvensis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L.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Осот полевой</a:t>
            </a:r>
          </a:p>
          <a:p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Euphorbia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spp.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Молочай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Polygonum</a:t>
            </a:r>
            <a:r>
              <a:rPr lang="en-US" sz="1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 convolvulus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L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 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Горец вьюнковый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Orobanche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spp.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Заразиха</a:t>
            </a:r>
          </a:p>
          <a:p>
            <a:r>
              <a:rPr lang="en-US" sz="14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Rorippa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spp. –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Жерушник</a:t>
            </a:r>
            <a:endParaRPr lang="ru-RU" sz="1400" dirty="0"/>
          </a:p>
        </p:txBody>
      </p:sp>
      <p:pic>
        <p:nvPicPr>
          <p:cNvPr id="1026" name="Picture 2" descr="C:\Users\kr07\Downloads\Cirsium-arvense-Creeping-Thistle-Canada-Thistl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44824"/>
            <a:ext cx="1989554" cy="1872208"/>
          </a:xfrm>
          <a:prstGeom prst="rect">
            <a:avLst/>
          </a:prstGeom>
          <a:noFill/>
        </p:spPr>
      </p:pic>
      <p:pic>
        <p:nvPicPr>
          <p:cNvPr id="1027" name="Picture 3" descr="C:\Users\kr07\Downloads\479588_5612258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32240" y="1844824"/>
            <a:ext cx="2088233" cy="1872208"/>
          </a:xfrm>
          <a:prstGeom prst="rect">
            <a:avLst/>
          </a:prstGeom>
          <a:noFill/>
        </p:spPr>
      </p:pic>
      <p:pic>
        <p:nvPicPr>
          <p:cNvPr id="1028" name="Picture 4" descr="C:\Users\kr07\Downloads\400-000-000-001-9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2160239" cy="1944216"/>
          </a:xfrm>
          <a:prstGeom prst="rect">
            <a:avLst/>
          </a:prstGeom>
          <a:noFill/>
        </p:spPr>
      </p:pic>
      <p:pic>
        <p:nvPicPr>
          <p:cNvPr id="1029" name="Picture 5" descr="C:\Users\kr07\Downloads\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8" y="4077072"/>
            <a:ext cx="2088232" cy="1939398"/>
          </a:xfrm>
          <a:prstGeom prst="rect">
            <a:avLst/>
          </a:prstGeom>
          <a:noFill/>
        </p:spPr>
      </p:pic>
      <p:pic>
        <p:nvPicPr>
          <p:cNvPr id="1030" name="Picture 6" descr="C:\Users\kr07\Downloads\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4008" y="4077072"/>
            <a:ext cx="2016224" cy="1944216"/>
          </a:xfrm>
          <a:prstGeom prst="rect">
            <a:avLst/>
          </a:prstGeom>
          <a:noFill/>
        </p:spPr>
      </p:pic>
      <p:pic>
        <p:nvPicPr>
          <p:cNvPr id="1031" name="Picture 7" descr="C:\Users\kr07\Downloads\5907_78f7547d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32240" y="4077072"/>
            <a:ext cx="2088232" cy="194421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8831094" y="64886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400" b="1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55546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892480" y="6492875"/>
            <a:ext cx="251520" cy="365125"/>
          </a:xfrm>
        </p:spPr>
        <p:txBody>
          <a:bodyPr/>
          <a:lstStyle/>
          <a:p>
            <a:r>
              <a:rPr lang="ru-RU" sz="1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</a:t>
            </a:r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2" y="10566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t="2679" r="26057" b="8910"/>
          <a:stretch>
            <a:fillRect/>
          </a:stretch>
        </p:blipFill>
        <p:spPr bwMode="auto">
          <a:xfrm>
            <a:off x="395536" y="1700808"/>
            <a:ext cx="856895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83568" y="1052736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 фитосанитарные требования стран-импортеров к качеству и безопасности зерна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899592" y="1844824"/>
            <a:ext cx="1584176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987824" y="1628800"/>
            <a:ext cx="2016224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7996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2" name="Рисунок 4"/>
          <p:cNvPicPr/>
          <p:nvPr/>
        </p:nvPicPr>
        <p:blipFill>
          <a:blip r:embed="rId2" cstate="print"/>
          <a:stretch/>
        </p:blipFill>
        <p:spPr>
          <a:xfrm>
            <a:off x="0" y="981000"/>
            <a:ext cx="9143640" cy="142560"/>
          </a:xfrm>
          <a:prstGeom prst="rect">
            <a:avLst/>
          </a:prstGeom>
          <a:ln>
            <a:noFill/>
          </a:ln>
        </p:spPr>
      </p:pic>
      <p:pic>
        <p:nvPicPr>
          <p:cNvPr id="373" name="Picture 4"/>
          <p:cNvPicPr/>
          <p:nvPr/>
        </p:nvPicPr>
        <p:blipFill>
          <a:blip r:embed="rId3" cstate="print">
            <a:lum contrast="36000"/>
          </a:blip>
          <a:stretch/>
        </p:blipFill>
        <p:spPr>
          <a:xfrm>
            <a:off x="8378640" y="142920"/>
            <a:ext cx="642600" cy="693360"/>
          </a:xfrm>
          <a:prstGeom prst="rect">
            <a:avLst/>
          </a:prstGeom>
          <a:ln w="9360"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605248" y="164520"/>
            <a:ext cx="7855112" cy="81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200" b="1" spc="-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Фитосанитарные т</a:t>
            </a:r>
            <a:r>
              <a:rPr lang="ru-RU" sz="2200" b="1" strike="noStrike" spc="-1" dirty="0" smtClean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ребования стран-импортеров пшеницы, на примере Египта</a:t>
            </a:r>
            <a:endParaRPr lang="ru-RU" sz="22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3995936" y="3874098"/>
            <a:ext cx="5437892" cy="298390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1268760"/>
            <a:ext cx="84969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Согласно требованиям, предъявляемым Центральной администрацией карантина растений Арабской Республики Египет, импортируемая пшеница должна быть свободна от семян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Ambrosia spp. (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р. Амброзия); содержание семян сорных растений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Lolium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temulentum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L.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(Плевел опьяняющий),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Convolvulus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arvensis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L.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(Вьюнок полевой),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Avena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sativa L. 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(Овес посевной), 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Avena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latin typeface="Arial" pitchFamily="34" charset="0"/>
                <a:cs typeface="Arial" pitchFamily="34" charset="0"/>
              </a:rPr>
              <a:t>sterilis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 L. (</a:t>
            </a:r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Овес бесплодный) не должно превышать 25 шт./кг.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kr07\Downloads\oves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7" y="3501008"/>
            <a:ext cx="2952329" cy="2358008"/>
          </a:xfrm>
          <a:prstGeom prst="rect">
            <a:avLst/>
          </a:prstGeom>
          <a:noFill/>
        </p:spPr>
      </p:pic>
      <p:pic>
        <p:nvPicPr>
          <p:cNvPr id="2051" name="Picture 3" descr="C:\Users\kr07\Downloads\507e14588ff508b3bc6631f5a86c3aa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501008"/>
            <a:ext cx="2952328" cy="2304256"/>
          </a:xfrm>
          <a:prstGeom prst="rect">
            <a:avLst/>
          </a:prstGeom>
          <a:noFill/>
        </p:spPr>
      </p:pic>
      <p:pic>
        <p:nvPicPr>
          <p:cNvPr id="2052" name="Picture 4" descr="C:\Users\kr07\Downloads\IMGP34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2996951"/>
            <a:ext cx="2448272" cy="345638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8831094" y="64886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400" b="1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648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023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105438"/>
            <a:ext cx="7243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Нарушение условий хранения зерна на элеваторах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 в зернохранилищах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1026" name="Picture 2" descr="\\srshn\ROSSELHOZ\Сулейманова Гульназ\СП БАЗЫ\IMG_20190124_1541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196753"/>
            <a:ext cx="2736304" cy="3024335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831094" y="64886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400" b="1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C:\Users\kr07\Downloads\IMG-20190204-WA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1196752"/>
            <a:ext cx="2736304" cy="3024336"/>
          </a:xfrm>
          <a:prstGeom prst="rect">
            <a:avLst/>
          </a:prstGeom>
          <a:noFill/>
        </p:spPr>
      </p:pic>
      <p:pic>
        <p:nvPicPr>
          <p:cNvPr id="1029" name="Picture 5" descr="C:\Users\kr07\Downloads\DSC047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365104"/>
            <a:ext cx="2592288" cy="2160240"/>
          </a:xfrm>
          <a:prstGeom prst="rect">
            <a:avLst/>
          </a:prstGeom>
          <a:noFill/>
        </p:spPr>
      </p:pic>
      <p:pic>
        <p:nvPicPr>
          <p:cNvPr id="1031" name="Picture 7" descr="C:\Users\kr07\Downloads\IMG-20190205-WA00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1196752"/>
            <a:ext cx="2520280" cy="3024336"/>
          </a:xfrm>
          <a:prstGeom prst="rect">
            <a:avLst/>
          </a:prstGeom>
          <a:noFill/>
        </p:spPr>
      </p:pic>
      <p:pic>
        <p:nvPicPr>
          <p:cNvPr id="1032" name="Picture 8" descr="\\srshn\ROSSELHOZ\Щукин Олег\СПК Красная Башкирия\P1090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4365104"/>
            <a:ext cx="2736203" cy="2160240"/>
          </a:xfrm>
          <a:prstGeom prst="rect">
            <a:avLst/>
          </a:prstGeom>
          <a:noFill/>
        </p:spPr>
      </p:pic>
      <p:pic>
        <p:nvPicPr>
          <p:cNvPr id="1033" name="Picture 9" descr="\\srshn\ROSSELHOZ\Щукин Олег\СПК Красная Башкирия\P10900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365104"/>
            <a:ext cx="2808312" cy="2160240"/>
          </a:xfrm>
          <a:prstGeom prst="rect">
            <a:avLst/>
          </a:prstGeom>
          <a:noFill/>
        </p:spPr>
      </p:pic>
      <p:pic>
        <p:nvPicPr>
          <p:cNvPr id="12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5843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96549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Нормативные правовые акты вступившие в силу в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2018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grpSp>
        <p:nvGrpSpPr>
          <p:cNvPr id="26" name="Группа 25"/>
          <p:cNvGrpSpPr/>
          <p:nvPr/>
        </p:nvGrpSpPr>
        <p:grpSpPr>
          <a:xfrm>
            <a:off x="42059" y="1000108"/>
            <a:ext cx="9021955" cy="1449700"/>
            <a:chOff x="0" y="-471233"/>
            <a:chExt cx="9144000" cy="2295740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0" y="-471233"/>
              <a:ext cx="9144000" cy="229574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8" name="Скругленный прямоугольник 4"/>
            <p:cNvSpPr/>
            <p:nvPr/>
          </p:nvSpPr>
          <p:spPr>
            <a:xfrm>
              <a:off x="1821930" y="-387891"/>
              <a:ext cx="7240809" cy="2212397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Минсельхоза России от 14.11.2017 № </a:t>
              </a: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577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/>
                <a:t>«Об </a:t>
              </a:r>
              <a:r>
                <a:rPr lang="ru-RU" dirty="0"/>
                <a:t>утверждении форм племенных свидетельств на племенную продукцию (материал) и признании утратившим силу приказа Минсельхоза России от 10 июня 2016 г. N 232» </a:t>
              </a:r>
              <a:r>
                <a:rPr lang="ru-RU" b="1" dirty="0"/>
                <a:t>(вступил в силу 12.02.2018 г.)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2059" y="2500832"/>
            <a:ext cx="9021954" cy="2175201"/>
            <a:chOff x="-51504" y="173003"/>
            <a:chExt cx="9144000" cy="1824506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-51504" y="173003"/>
              <a:ext cx="9144000" cy="182450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36" name="Скругленный прямоугольник 4"/>
            <p:cNvSpPr/>
            <p:nvPr/>
          </p:nvSpPr>
          <p:spPr>
            <a:xfrm>
              <a:off x="1841212" y="247539"/>
              <a:ext cx="7151164" cy="174996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</a:t>
              </a: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Россельхознадзора от 19.12.2017 № 1230 </a:t>
              </a:r>
              <a:r>
                <a:rPr lang="ru-RU" dirty="0" smtClean="0"/>
                <a:t>«</a:t>
              </a:r>
              <a:r>
                <a:rPr lang="ru-RU" dirty="0"/>
                <a:t>Об утверждении форм проверочных листов (списков контрольных вопросов), используемых должностными лицами территориальных органов Федеральной службы по ветеринарному и фитосанитарному надзору при проведении плановых проверок в рамках осуществления федерального государственного надзора в сфере обращения лекарственных средств для ветеринарного применения</a:t>
              </a:r>
              <a:r>
                <a:rPr lang="ru-RU" dirty="0" smtClean="0"/>
                <a:t>»</a:t>
              </a: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</a:t>
              </a:r>
              <a:endPara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sz="1600" b="1" dirty="0" smtClean="0">
                  <a:solidFill>
                    <a:schemeClr val="tx1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(</a:t>
              </a:r>
              <a:r>
                <a:rPr lang="ru-RU" altLang="ru-RU" sz="1600" b="1" dirty="0">
                  <a:solidFill>
                    <a:schemeClr val="tx1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вступил в силу 08.04.2018 г</a:t>
              </a:r>
              <a:r>
                <a:rPr lang="ru-RU" altLang="ru-RU" sz="1600" b="1" dirty="0" smtClean="0">
                  <a:solidFill>
                    <a:schemeClr val="tx1"/>
                  </a:solidFill>
                  <a:latin typeface="Calibri" pitchFamily="34" charset="0"/>
                  <a:ea typeface="Calibri" pitchFamily="34" charset="0"/>
                  <a:cs typeface="Times New Roman" pitchFamily="18" charset="0"/>
                </a:rPr>
                <a:t>.)</a:t>
              </a:r>
              <a:endParaRPr lang="ru-RU" sz="1600"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1023" y="4797152"/>
            <a:ext cx="9021954" cy="1986966"/>
            <a:chOff x="37793" y="79632"/>
            <a:chExt cx="9144000" cy="2197344"/>
          </a:xfrm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37793" y="79632"/>
              <a:ext cx="9144000" cy="2197344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881477" y="79632"/>
              <a:ext cx="7162120" cy="183153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Минсельхоза России от 23.01.2018 № 24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«Об утверждении Ветеринарных правил осуществления профилактических, диагностических, ограничительных и иных мероприятий, установления и отмены карантина и иных ограничений, направленных на предотвращение распространения и ликвидацию очагов оспы овец и коз</a:t>
              </a:r>
              <a:r>
                <a:rPr lang="ru-RU" dirty="0" smtClean="0"/>
                <a:t>»</a:t>
              </a:r>
              <a:endParaRPr lang="ru-RU" dirty="0"/>
            </a:p>
          </p:txBody>
        </p:sp>
      </p:grpSp>
      <p:pic>
        <p:nvPicPr>
          <p:cNvPr id="56" name="Рисунок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58" y="4797152"/>
            <a:ext cx="1532845" cy="1615957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6" y="2693040"/>
            <a:ext cx="1607292" cy="1672063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1" y="1052736"/>
            <a:ext cx="1619469" cy="13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0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61882" y="288534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Нормативные правовые акты вступившие в силу в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2018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grpSp>
        <p:nvGrpSpPr>
          <p:cNvPr id="7" name="Группа 6"/>
          <p:cNvGrpSpPr/>
          <p:nvPr/>
        </p:nvGrpSpPr>
        <p:grpSpPr>
          <a:xfrm>
            <a:off x="15976" y="3140968"/>
            <a:ext cx="9020522" cy="1492346"/>
            <a:chOff x="7602" y="1758289"/>
            <a:chExt cx="9144000" cy="1824506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7602" y="1758289"/>
              <a:ext cx="9144000" cy="182450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10" name="Скругленный прямоугольник 4"/>
            <p:cNvSpPr/>
            <p:nvPr/>
          </p:nvSpPr>
          <p:spPr>
            <a:xfrm>
              <a:off x="1891904" y="1758289"/>
              <a:ext cx="7151422" cy="182450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</a:t>
              </a: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Россельхознадзора от 30.01.2018 № </a:t>
              </a: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53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«Об утверждении Методических указаний по обеспечению функционирования Федеральной государственной информационной системы в области ветеринарии</a:t>
              </a:r>
              <a:r>
                <a:rPr lang="ru-RU" dirty="0" smtClean="0"/>
                <a:t>»</a:t>
              </a:r>
              <a:endParaRPr lang="ru-RU" dirty="0"/>
            </a:p>
          </p:txBody>
        </p:sp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1" y="3347081"/>
            <a:ext cx="1253074" cy="1080120"/>
          </a:xfrm>
          <a:prstGeom prst="rect">
            <a:avLst/>
          </a:prstGeom>
        </p:spPr>
      </p:pic>
      <p:grpSp>
        <p:nvGrpSpPr>
          <p:cNvPr id="55" name="Группа 54"/>
          <p:cNvGrpSpPr/>
          <p:nvPr/>
        </p:nvGrpSpPr>
        <p:grpSpPr>
          <a:xfrm>
            <a:off x="15976" y="4797152"/>
            <a:ext cx="9020522" cy="1512168"/>
            <a:chOff x="0" y="0"/>
            <a:chExt cx="9144000" cy="1824506"/>
          </a:xfrm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0"/>
              <a:ext cx="9144000" cy="182450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1912619" y="0"/>
              <a:ext cx="7123459" cy="182450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Решение Коллегии Евразийской экономической комиссии от 13.02.2018 № 27 </a:t>
              </a:r>
              <a:endParaRPr lang="ru-RU" altLang="ru-RU" b="1" dirty="0" smtClean="0">
                <a:solidFill>
                  <a:schemeClr val="tx1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endParaRP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 smtClean="0"/>
                <a:t>«</a:t>
              </a:r>
              <a:r>
                <a:rPr lang="ru-RU" dirty="0"/>
                <a:t>Об утверждении Единых ветеринарных (ветеринарно-санитарных) требований, предъявляемых к объектам, подлежащим ветеринарному контролю (надзору</a:t>
              </a:r>
              <a:r>
                <a:rPr lang="ru-RU" dirty="0" smtClean="0"/>
                <a:t>)»</a:t>
              </a:r>
              <a:endParaRPr lang="ru-RU" dirty="0"/>
            </a:p>
          </p:txBody>
        </p:sp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3" y="4939638"/>
            <a:ext cx="1734031" cy="1224136"/>
          </a:xfrm>
          <a:prstGeom prst="rect">
            <a:avLst/>
          </a:prstGeom>
        </p:spPr>
      </p:pic>
      <p:grpSp>
        <p:nvGrpSpPr>
          <p:cNvPr id="64" name="Группа 63"/>
          <p:cNvGrpSpPr/>
          <p:nvPr/>
        </p:nvGrpSpPr>
        <p:grpSpPr>
          <a:xfrm>
            <a:off x="15976" y="1232756"/>
            <a:ext cx="9020521" cy="1764196"/>
            <a:chOff x="0" y="0"/>
            <a:chExt cx="9144000" cy="1824506"/>
          </a:xfrm>
        </p:grpSpPr>
        <p:sp>
          <p:nvSpPr>
            <p:cNvPr id="65" name="Скругленный прямоугольник 64"/>
            <p:cNvSpPr/>
            <p:nvPr/>
          </p:nvSpPr>
          <p:spPr>
            <a:xfrm>
              <a:off x="0" y="0"/>
              <a:ext cx="9144000" cy="182450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66" name="Скругленный прямоугольник 4"/>
            <p:cNvSpPr/>
            <p:nvPr/>
          </p:nvSpPr>
          <p:spPr>
            <a:xfrm>
              <a:off x="1907456" y="0"/>
              <a:ext cx="7128461" cy="182450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Минсельхоза России от 23.01.2018 № 25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«Об утверждении Ветеринарных правил осуществления профилактических, диагностических, ограничительных и иных мероприятий, установления и отмены карантина и иных ограничений, направленных на предотвращение распространения и ликвидацию очагов репродуктивно-респираторного синдрома свиней (РРСС</a:t>
              </a:r>
              <a:r>
                <a:rPr lang="ru-RU" dirty="0" smtClean="0"/>
                <a:t>)»</a:t>
              </a:r>
              <a:endParaRPr lang="ru-RU" dirty="0"/>
            </a:p>
          </p:txBody>
        </p:sp>
      </p:grpSp>
      <p:sp>
        <p:nvSpPr>
          <p:cNvPr id="67" name="Скругленный прямоугольник 66"/>
          <p:cNvSpPr/>
          <p:nvPr/>
        </p:nvSpPr>
        <p:spPr>
          <a:xfrm>
            <a:off x="191153" y="1592796"/>
            <a:ext cx="1574089" cy="1224136"/>
          </a:xfrm>
          <a:prstGeom prst="roundRect">
            <a:avLst>
              <a:gd name="adj" fmla="val 10000"/>
            </a:avLst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2000" b="-32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3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10927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297160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Нормативные правовые акты вступившие в силу в 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2018 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году</a:t>
            </a: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grpSp>
        <p:nvGrpSpPr>
          <p:cNvPr id="22" name="Группа 21"/>
          <p:cNvGrpSpPr/>
          <p:nvPr/>
        </p:nvGrpSpPr>
        <p:grpSpPr>
          <a:xfrm>
            <a:off x="0" y="4797152"/>
            <a:ext cx="9067014" cy="1728192"/>
            <a:chOff x="-6894" y="299294"/>
            <a:chExt cx="9144000" cy="2394826"/>
          </a:xfrm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-6894" y="299294"/>
              <a:ext cx="9144000" cy="2394825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24" name="Скругленный прямоугольник 4"/>
            <p:cNvSpPr/>
            <p:nvPr/>
          </p:nvSpPr>
          <p:spPr>
            <a:xfrm>
              <a:off x="1835696" y="299294"/>
              <a:ext cx="7200011" cy="239482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Минсельхоза России от 06.12.2018 № </a:t>
              </a: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564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«Об утверждении Ветеринарных правил осуществления профилактических, диагностических, ограничительных и иных мероприятий, установления и отмены карантина и иных ограничений, направленных на предотвращение распространения и ликвидацию очагов ящура</a:t>
              </a:r>
              <a:r>
                <a:rPr lang="ru-RU" dirty="0" smtClean="0"/>
                <a:t>»</a:t>
              </a:r>
              <a:endParaRPr lang="ru-RU" dirty="0"/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2" y="4941168"/>
            <a:ext cx="1707451" cy="1358126"/>
          </a:xfrm>
          <a:prstGeom prst="rect">
            <a:avLst/>
          </a:prstGeom>
        </p:spPr>
      </p:pic>
      <p:grpSp>
        <p:nvGrpSpPr>
          <p:cNvPr id="33" name="Группа 32"/>
          <p:cNvGrpSpPr/>
          <p:nvPr/>
        </p:nvGrpSpPr>
        <p:grpSpPr>
          <a:xfrm>
            <a:off x="-6175" y="2996952"/>
            <a:ext cx="9073189" cy="1656184"/>
            <a:chOff x="0" y="0"/>
            <a:chExt cx="9144000" cy="1824506"/>
          </a:xfrm>
        </p:grpSpPr>
        <p:sp>
          <p:nvSpPr>
            <p:cNvPr id="37" name="Скругленный прямоугольник 36"/>
            <p:cNvSpPr/>
            <p:nvPr/>
          </p:nvSpPr>
          <p:spPr>
            <a:xfrm>
              <a:off x="0" y="0"/>
              <a:ext cx="9144000" cy="182450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38" name="Скругленный прямоугольник 4"/>
            <p:cNvSpPr/>
            <p:nvPr/>
          </p:nvSpPr>
          <p:spPr>
            <a:xfrm>
              <a:off x="1835696" y="0"/>
              <a:ext cx="7206975" cy="182450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Решение </a:t>
              </a: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Коллегии Евразийской экономической комиссии </a:t>
              </a: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             от </a:t>
              </a: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20.03.2018 № </a:t>
              </a: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41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dirty="0"/>
                <a:t>«О Порядке регистрации, приостановления, возобновления и прекращения действия деклараций о соответствии продукции требованиям технических регламентов Евразийского экономического союза</a:t>
              </a:r>
              <a:r>
                <a:rPr lang="ru-RU" dirty="0" smtClean="0"/>
                <a:t>»</a:t>
              </a:r>
              <a:endParaRPr lang="ru-RU" dirty="0"/>
            </a:p>
          </p:txBody>
        </p:sp>
      </p:grpSp>
      <p:pic>
        <p:nvPicPr>
          <p:cNvPr id="48" name="Рисунок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622" y="3062069"/>
            <a:ext cx="1512168" cy="1525949"/>
          </a:xfrm>
          <a:prstGeom prst="rect">
            <a:avLst/>
          </a:prstGeom>
        </p:spPr>
      </p:pic>
      <p:grpSp>
        <p:nvGrpSpPr>
          <p:cNvPr id="51" name="Группа 50"/>
          <p:cNvGrpSpPr/>
          <p:nvPr/>
        </p:nvGrpSpPr>
        <p:grpSpPr>
          <a:xfrm>
            <a:off x="-6174" y="1166156"/>
            <a:ext cx="9073188" cy="1686780"/>
            <a:chOff x="-6888" y="-489492"/>
            <a:chExt cx="9144000" cy="1942676"/>
          </a:xfrm>
        </p:grpSpPr>
        <p:sp>
          <p:nvSpPr>
            <p:cNvPr id="52" name="Скругленный прямоугольник 51"/>
            <p:cNvSpPr/>
            <p:nvPr/>
          </p:nvSpPr>
          <p:spPr>
            <a:xfrm>
              <a:off x="-6888" y="-489492"/>
              <a:ext cx="9144000" cy="1942676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</p:sp>
        <p:sp>
          <p:nvSpPr>
            <p:cNvPr id="53" name="Скругленный прямоугольник 4"/>
            <p:cNvSpPr/>
            <p:nvPr/>
          </p:nvSpPr>
          <p:spPr>
            <a:xfrm>
              <a:off x="1809849" y="-489492"/>
              <a:ext cx="7225933" cy="1942676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b="1" dirty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Приказ Россельхознадзора от 19.03.2018 № </a:t>
              </a:r>
              <a:r>
                <a:rPr lang="ru-RU" altLang="ru-RU" b="1" dirty="0" smtClean="0">
                  <a:solidFill>
                    <a:schemeClr val="tx1"/>
                  </a:solidFill>
                  <a:latin typeface="Times New Roman" pitchFamily="18" charset="0"/>
                  <a:ea typeface="Calibri" pitchFamily="34" charset="0"/>
                  <a:cs typeface="Times New Roman" pitchFamily="18" charset="0"/>
                </a:rPr>
                <a:t>235</a:t>
              </a:r>
            </a:p>
            <a:p>
              <a:pPr lvl="0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altLang="ru-RU" dirty="0">
                  <a:solidFill>
                    <a:schemeClr val="tx1"/>
                  </a:solidFill>
                  <a:latin typeface="+mj-lt"/>
                  <a:ea typeface="Calibri" pitchFamily="34" charset="0"/>
                  <a:cs typeface="Times New Roman" pitchFamily="18" charset="0"/>
                </a:rPr>
                <a:t>«Об утверждении форм проверочных листов (списков контрольных вопросов), используемых должностными лицами территориальных органов Федеральной службы по ветеринарному и фитосанитарному надзору при проведении плановых проверок в рамках осуществления федерального государственного ветеринарного контроля (надзора</a:t>
              </a:r>
              <a:r>
                <a:rPr lang="ru-RU" altLang="ru-RU" dirty="0" smtClean="0">
                  <a:solidFill>
                    <a:schemeClr val="tx1"/>
                  </a:solidFill>
                  <a:latin typeface="+mj-lt"/>
                  <a:ea typeface="Calibri" pitchFamily="34" charset="0"/>
                  <a:cs typeface="Times New Roman" pitchFamily="18" charset="0"/>
                </a:rPr>
                <a:t>)»</a:t>
              </a:r>
            </a:p>
          </p:txBody>
        </p:sp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1" y="1166156"/>
            <a:ext cx="1599619" cy="168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09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11560" y="23211"/>
            <a:ext cx="7767244" cy="648071"/>
          </a:xfrm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нормативных документов при оформлении ЭВСД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87" y="77135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58" y="6497960"/>
            <a:ext cx="435006" cy="360040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18</a:t>
            </a:fld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96419650"/>
              </p:ext>
            </p:extLst>
          </p:nvPr>
        </p:nvGraphicFramePr>
        <p:xfrm>
          <a:off x="251520" y="1196752"/>
          <a:ext cx="8352928" cy="54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5517233"/>
            <a:ext cx="3528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Оформление электронных ВСД на подконтрольные товары производителями и участниками оборота товаров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Приказ Минсельхоза РФ № 249</a:t>
            </a:r>
          </a:p>
        </p:txBody>
      </p:sp>
      <p:sp>
        <p:nvSpPr>
          <p:cNvPr id="40" name="Штриховая стрелка вправо 39"/>
          <p:cNvSpPr/>
          <p:nvPr/>
        </p:nvSpPr>
        <p:spPr>
          <a:xfrm>
            <a:off x="4211960" y="4005064"/>
            <a:ext cx="936104" cy="2232248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низ 41"/>
          <p:cNvSpPr/>
          <p:nvPr/>
        </p:nvSpPr>
        <p:spPr>
          <a:xfrm>
            <a:off x="6156176" y="3562078"/>
            <a:ext cx="576064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D85B13E-C14C-49D8-8923-EC6075466B81}"/>
              </a:ext>
            </a:extLst>
          </p:cNvPr>
          <p:cNvSpPr/>
          <p:nvPr/>
        </p:nvSpPr>
        <p:spPr>
          <a:xfrm>
            <a:off x="495997" y="2749562"/>
            <a:ext cx="35283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Arial" pitchFamily="34" charset="0"/>
                <a:cs typeface="Arial" pitchFamily="34" charset="0"/>
              </a:rPr>
              <a:t>Оформление электронных ВСД на подконтрольные товары уполномоченными лицами государственной службы субъекта</a:t>
            </a: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Приказ Минсельхоза РФ № 251</a:t>
            </a:r>
          </a:p>
        </p:txBody>
      </p:sp>
      <p:pic>
        <p:nvPicPr>
          <p:cNvPr id="11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465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9376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9822" y="1000107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827584" y="2869"/>
            <a:ext cx="74591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1600" b="1" dirty="0"/>
              <a:t>Приказ Минсельхоза РФ от 27.06.2018 г. № 251 «О внесении изменений в Перечень подконтрольных товаров, подлежащих сопровождению ветеринарными сопроводительными документами, утвержденный приказом Минсельхоза РФ </a:t>
            </a:r>
            <a:r>
              <a:rPr lang="ru-RU" sz="1600" b="1" dirty="0" smtClean="0"/>
              <a:t> от </a:t>
            </a:r>
            <a:r>
              <a:rPr lang="ru-RU" sz="1600" b="1" dirty="0"/>
              <a:t>18.12.2015 г. № 648»</a:t>
            </a:r>
            <a:endParaRPr lang="ru-RU" sz="1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1357290" y="1071544"/>
            <a:ext cx="7572428" cy="2213440"/>
          </a:xfrm>
          <a:prstGeom prst="horizontalScroll">
            <a:avLst>
              <a:gd name="adj" fmla="val 626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b="1" dirty="0"/>
              <a:t>Молочная продукция, выработанная из пастеризованного (</a:t>
            </a:r>
            <a:r>
              <a:rPr lang="ru-RU" b="1" dirty="0" err="1"/>
              <a:t>ультрапастеризованного</a:t>
            </a:r>
            <a:r>
              <a:rPr lang="ru-RU" b="1" dirty="0"/>
              <a:t>, стерилизованного, </a:t>
            </a:r>
            <a:r>
              <a:rPr lang="ru-RU" b="1" dirty="0" err="1" smtClean="0"/>
              <a:t>ультравысоко</a:t>
            </a:r>
            <a:r>
              <a:rPr lang="ru-RU" b="1" dirty="0" smtClean="0"/>
              <a:t>-температурно-обработанного</a:t>
            </a:r>
            <a:r>
              <a:rPr lang="ru-RU" b="1" dirty="0"/>
              <a:t>) молока или пастеризованные (</a:t>
            </a:r>
            <a:r>
              <a:rPr lang="ru-RU" b="1" dirty="0" err="1"/>
              <a:t>ультрапастеризованные</a:t>
            </a:r>
            <a:r>
              <a:rPr lang="ru-RU" b="1" dirty="0"/>
              <a:t>, стерилизованные, </a:t>
            </a:r>
            <a:r>
              <a:rPr lang="ru-RU" b="1" dirty="0" err="1" smtClean="0"/>
              <a:t>ультравысоко</a:t>
            </a:r>
            <a:r>
              <a:rPr lang="ru-RU" b="1" dirty="0" smtClean="0"/>
              <a:t>-температурно-обработанные</a:t>
            </a:r>
            <a:r>
              <a:rPr lang="ru-RU" b="1" dirty="0"/>
              <a:t>) молочные продукты, изготовленные промышленным способом и упакованные в потребительскую тару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357759" y="3212976"/>
            <a:ext cx="7572428" cy="1080120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b="1" dirty="0"/>
              <a:t>Готовая мясная продукция из кода 1602 ТН ВЭД, кроме субпозиций: </a:t>
            </a:r>
            <a:r>
              <a:rPr lang="ru-RU" b="1" dirty="0">
                <a:hlinkClick r:id="rId5"/>
              </a:rPr>
              <a:t>1602 31 110 0</a:t>
            </a:r>
            <a:r>
              <a:rPr lang="ru-RU" b="1" dirty="0"/>
              <a:t>, </a:t>
            </a:r>
            <a:r>
              <a:rPr lang="ru-RU" b="1" dirty="0">
                <a:hlinkClick r:id="rId6"/>
              </a:rPr>
              <a:t>1602 32 110 0</a:t>
            </a:r>
            <a:r>
              <a:rPr lang="ru-RU" b="1" dirty="0"/>
              <a:t>, </a:t>
            </a:r>
            <a:r>
              <a:rPr lang="ru-RU" b="1" dirty="0">
                <a:hlinkClick r:id="rId7"/>
              </a:rPr>
              <a:t>1602 39 210 0</a:t>
            </a:r>
            <a:r>
              <a:rPr lang="ru-RU" b="1" dirty="0"/>
              <a:t>, </a:t>
            </a:r>
            <a:r>
              <a:rPr lang="ru-RU" b="1" dirty="0">
                <a:hlinkClick r:id="rId8"/>
              </a:rPr>
              <a:t>1602 50 100 0</a:t>
            </a:r>
            <a:r>
              <a:rPr lang="ru-RU" b="1" dirty="0"/>
              <a:t>, </a:t>
            </a:r>
            <a:r>
              <a:rPr lang="ru-RU" b="1" dirty="0">
                <a:hlinkClick r:id="rId9"/>
              </a:rPr>
              <a:t>1602 90 610 0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1341458" y="5316350"/>
            <a:ext cx="7588259" cy="571504"/>
          </a:xfrm>
          <a:prstGeom prst="horizontalScroll">
            <a:avLst>
              <a:gd name="adj" fmla="val 25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b="1" dirty="0"/>
              <a:t>Мороженое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1321571" y="5877272"/>
            <a:ext cx="7643866" cy="785818"/>
          </a:xfrm>
          <a:prstGeom prst="horizontalScroll">
            <a:avLst>
              <a:gd name="adj" fmla="val 2018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b="1" dirty="0"/>
              <a:t>Ряд товаров с содержанием продукции животного происхождения, молока или рыбы менее 50</a:t>
            </a:r>
            <a:r>
              <a:rPr lang="ru-RU" b="1" dirty="0" smtClean="0"/>
              <a:t>%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2495812977"/>
              </p:ext>
            </p:extLst>
          </p:nvPr>
        </p:nvGraphicFramePr>
        <p:xfrm>
          <a:off x="195978" y="1196752"/>
          <a:ext cx="1143008" cy="5072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Горизонтальный свиток 9"/>
          <p:cNvSpPr/>
          <p:nvPr/>
        </p:nvSpPr>
        <p:spPr>
          <a:xfrm>
            <a:off x="1365934" y="4221088"/>
            <a:ext cx="7572428" cy="1133799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b="1" dirty="0"/>
              <a:t>Готовые моллюски и ракообразные из группы 1604, кроме </a:t>
            </a:r>
            <a:r>
              <a:rPr lang="ru-RU" b="1" dirty="0" err="1"/>
              <a:t>подсубпозициий</a:t>
            </a:r>
            <a:r>
              <a:rPr lang="ru-RU" b="1" dirty="0"/>
              <a:t>: икра осетровых и заменители икры осетровых, изготовленных из икринок рыбы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53172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77281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9482" y="1986751"/>
            <a:ext cx="7698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Руководитель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Управления Федеральной службы по ветеринарному и фитосанитарному надзору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Республике Башкортостан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ПЕТРОВ ЮРИЙ АЛЕКСЕЕВИЧ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0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1041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4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142851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909482" y="142851"/>
            <a:ext cx="78222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Динамика оформления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эВСД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 за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2018 год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 Республике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Башкортостан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3884459"/>
              </p:ext>
            </p:extLst>
          </p:nvPr>
        </p:nvGraphicFramePr>
        <p:xfrm>
          <a:off x="251519" y="981041"/>
          <a:ext cx="8770196" cy="5812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03588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1041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4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142851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577946" y="305115"/>
            <a:ext cx="8143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Работа в ФГИС «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Ветис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»,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Республика Башкортостан</a:t>
            </a:r>
          </a:p>
        </p:txBody>
      </p:sp>
      <p:graphicFrame>
        <p:nvGraphicFramePr>
          <p:cNvPr id="7" name="Схема 6">
            <a:extLst>
              <a:ext uri="{FF2B5EF4-FFF2-40B4-BE49-F238E27FC236}">
                <a16:creationId xmlns="" xmlns:a16="http://schemas.microsoft.com/office/drawing/2014/main" id="{CF99B7AE-A055-4134-9EA7-E95E912EA1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682438"/>
              </p:ext>
            </p:extLst>
          </p:nvPr>
        </p:nvGraphicFramePr>
        <p:xfrm>
          <a:off x="1547664" y="1113490"/>
          <a:ext cx="7344816" cy="32516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A9E08CB5-672A-448D-A2C4-0B0F00EDAB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5" y="1165201"/>
            <a:ext cx="1383813" cy="1327696"/>
          </a:xfrm>
          <a:prstGeom prst="rect">
            <a:avLst/>
          </a:prstGeom>
        </p:spPr>
      </p:pic>
      <p:graphicFrame>
        <p:nvGraphicFramePr>
          <p:cNvPr id="14" name="Диаграмма 13">
            <a:extLst>
              <a:ext uri="{FF2B5EF4-FFF2-40B4-BE49-F238E27FC236}">
                <a16:creationId xmlns="" xmlns:a16="http://schemas.microsoft.com/office/drawing/2014/main" id="{0CAB8EFD-884D-44F7-9B2A-472F38E93A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2223347"/>
              </p:ext>
            </p:extLst>
          </p:nvPr>
        </p:nvGraphicFramePr>
        <p:xfrm>
          <a:off x="214282" y="4149080"/>
          <a:ext cx="8750206" cy="2572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277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909482" y="0"/>
            <a:ext cx="7469322" cy="722313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Изменение законодательства в молочной отрасли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87" y="77135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00258" y="6497960"/>
            <a:ext cx="435006" cy="360040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22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654658" y="1916832"/>
            <a:ext cx="6903148" cy="432048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74246" y="1412776"/>
            <a:ext cx="681823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16 января 2018 года вступили в силу изменения: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 ТС 033/2013 «О безопасности молока и молочной продукции»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/>
              <a:t>В части маркировки молока и молочной продукции с заменителем молочного жира.</a:t>
            </a:r>
            <a:endParaRPr lang="ru-RU" sz="2000" dirty="0"/>
          </a:p>
          <a:p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1362199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67744" y="3501008"/>
            <a:ext cx="6777136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0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июля 2019 года вступает в силу: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2000" b="1" dirty="0">
                <a:latin typeface="Arial" pitchFamily="34" charset="0"/>
                <a:cs typeface="Arial" pitchFamily="34" charset="0"/>
              </a:rPr>
              <a:t>• 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РФ от 28.01.2019 г. № 50</a:t>
            </a:r>
          </a:p>
          <a:p>
            <a:pPr lvl="0"/>
            <a:endParaRPr lang="ru-RU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раздельном размещении в торговых залах магазинов натуральной молочной продукции от молочных продуктов с заменителем молочного жира.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961" y="2057413"/>
            <a:ext cx="1877194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540808F-1898-4F50-A2AE-19E57925BE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05" y="4077072"/>
            <a:ext cx="2032992" cy="1872208"/>
          </a:xfrm>
          <a:prstGeom prst="rect">
            <a:avLst/>
          </a:prstGeom>
        </p:spPr>
      </p:pic>
      <p:pic>
        <p:nvPicPr>
          <p:cNvPr id="13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5124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2" y="1057919"/>
            <a:ext cx="1151302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7767244" cy="722313"/>
          </a:xfrm>
          <a:noFill/>
        </p:spPr>
        <p:txBody>
          <a:bodyPr>
            <a:normAutofit/>
          </a:bodyPr>
          <a:lstStyle/>
          <a:p>
            <a:pPr>
              <a:defRPr/>
            </a:pPr>
            <a:r>
              <a:rPr lang="ru-RU" sz="2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Изменение в ФГИС «Меркурий»</a:t>
            </a:r>
          </a:p>
        </p:txBody>
      </p:sp>
      <p:pic>
        <p:nvPicPr>
          <p:cNvPr id="5" name="Рисунок 4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87" y="77135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7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813810" y="6497960"/>
            <a:ext cx="321454" cy="360040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schemeClr val="tx1"/>
                </a:solidFill>
              </a:rPr>
              <a:pPr/>
              <a:t>23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3" y="1092982"/>
            <a:ext cx="783408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С 1 февраля 2019 года вступили в силу изменения:</a:t>
            </a: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dirty="0">
                <a:latin typeface="Arial" pitchFamily="34" charset="0"/>
                <a:cs typeface="Arial" pitchFamily="34" charset="0"/>
              </a:rPr>
              <a:t>•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/>
              <a:t>ри осуществлении электронной ветеринарной сертификации в компоненте ФГИС «Меркурий» введено использование четвертого уровня справочника подконтрольных товаров. Запрещено указывать наименование продукции в виде произвольного текста в производственных документах в веб-интерфейсе «Меркурий». Задать номенклатуру будет возможно только из справочника </a:t>
            </a:r>
            <a:r>
              <a:rPr lang="ru-RU" b="1" dirty="0" smtClean="0"/>
              <a:t>системы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  <a:p>
            <a:pPr algn="just"/>
            <a:endParaRPr lang="ru-RU" dirty="0">
              <a:latin typeface="Arial" pitchFamily="34" charset="0"/>
              <a:cs typeface="Arial" pitchFamily="34" charset="0"/>
            </a:endParaRPr>
          </a:p>
          <a:p>
            <a:pPr lvl="0" algn="just"/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16B70AC-9C4D-4785-AB08-C09AD8C746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73016"/>
            <a:ext cx="8203940" cy="2788610"/>
          </a:xfrm>
          <a:prstGeom prst="rect">
            <a:avLst/>
          </a:prstGeom>
        </p:spPr>
      </p:pic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436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024797" y="296396"/>
            <a:ext cx="7272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Ведение Реестра экспортеров в ФГИС «Цербер» 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2060955" y="1960811"/>
            <a:ext cx="6941414" cy="968979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400" b="1" dirty="0">
                <a:latin typeface="Arial" pitchFamily="34" charset="0"/>
                <a:cs typeface="Arial" pitchFamily="34" charset="0"/>
              </a:rPr>
              <a:t>Решение Комиссии Таможенного союза от 17.08.2010 N 342 "О вопросах в сфере ветеринарного контроля (надзора) в Таможенном союзе"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2034705" y="2811054"/>
            <a:ext cx="6975540" cy="1343427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400" b="1" dirty="0">
                <a:latin typeface="Arial" pitchFamily="34" charset="0"/>
                <a:cs typeface="Arial" pitchFamily="34" charset="0"/>
              </a:rPr>
              <a:t>Решение Совета Евразийской экономической комиссии от 09.10.2014 N 94 "О Положении о едином порядке проведения совместных проверок объектов и отбора проб товаров (продукции), подлежащих ветеринарному контролю (надзору)"</a:t>
            </a: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2060956" y="913031"/>
            <a:ext cx="6975540" cy="1143933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400" b="1" dirty="0">
                <a:latin typeface="Arial" pitchFamily="34" charset="0"/>
                <a:cs typeface="Arial" pitchFamily="34" charset="0"/>
              </a:rPr>
              <a:t>п. 5,2 Решения Комиссии Таможенного союза от 18.06.2010 N 317 "О применении ветеринарно-санитарных мер в Евразийском экономическом союзе"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1852" y="1000124"/>
            <a:ext cx="1296143" cy="5821642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Реестр экспортеров в ФГИС «Цербер»</a:t>
            </a:r>
          </a:p>
        </p:txBody>
      </p:sp>
      <p:sp>
        <p:nvSpPr>
          <p:cNvPr id="22" name="Двойная стрелка влево/вправо 21"/>
          <p:cNvSpPr/>
          <p:nvPr/>
        </p:nvSpPr>
        <p:spPr>
          <a:xfrm>
            <a:off x="1390400" y="3291776"/>
            <a:ext cx="627750" cy="3638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Двойная стрелка влево/вправо 23"/>
          <p:cNvSpPr/>
          <p:nvPr/>
        </p:nvSpPr>
        <p:spPr>
          <a:xfrm>
            <a:off x="1412883" y="1431782"/>
            <a:ext cx="638837" cy="3638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Двойная стрелка влево/вправо 24"/>
          <p:cNvSpPr/>
          <p:nvPr/>
        </p:nvSpPr>
        <p:spPr>
          <a:xfrm>
            <a:off x="1365202" y="2347187"/>
            <a:ext cx="638837" cy="3638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Горизонтальный свиток 13">
            <a:extLst>
              <a:ext uri="{FF2B5EF4-FFF2-40B4-BE49-F238E27FC236}">
                <a16:creationId xmlns="" xmlns:a16="http://schemas.microsoft.com/office/drawing/2014/main" id="{51009850-C671-4672-BCF6-FA08F49DE804}"/>
              </a:ext>
            </a:extLst>
          </p:cNvPr>
          <p:cNvSpPr/>
          <p:nvPr/>
        </p:nvSpPr>
        <p:spPr>
          <a:xfrm>
            <a:off x="2047568" y="4074237"/>
            <a:ext cx="6923041" cy="1014558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Предприятие должно разработать, внедрить и поддерживать процедуры, основанные на принципах 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ХАССП</a:t>
            </a:r>
            <a:endParaRPr lang="ru-RU" sz="1600" b="1" dirty="0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3" name="Горизонтальный свиток 13">
            <a:extLst>
              <a:ext uri="{FF2B5EF4-FFF2-40B4-BE49-F238E27FC236}">
                <a16:creationId xmlns="" xmlns:a16="http://schemas.microsoft.com/office/drawing/2014/main" id="{B32EE746-E9C3-436B-8527-F9C33E5F0019}"/>
              </a:ext>
            </a:extLst>
          </p:cNvPr>
          <p:cNvSpPr/>
          <p:nvPr/>
        </p:nvSpPr>
        <p:spPr>
          <a:xfrm>
            <a:off x="2009118" y="5009744"/>
            <a:ext cx="6923041" cy="935225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Участие в федеральных программах пищевого и эпизоотического мониторинга </a:t>
            </a:r>
          </a:p>
        </p:txBody>
      </p:sp>
      <p:sp>
        <p:nvSpPr>
          <p:cNvPr id="15" name="Горизонтальный свиток 13">
            <a:extLst>
              <a:ext uri="{FF2B5EF4-FFF2-40B4-BE49-F238E27FC236}">
                <a16:creationId xmlns="" xmlns:a16="http://schemas.microsoft.com/office/drawing/2014/main" id="{55AB8C7F-F4D3-46F9-BBC8-58D26668F2B1}"/>
              </a:ext>
            </a:extLst>
          </p:cNvPr>
          <p:cNvSpPr/>
          <p:nvPr/>
        </p:nvSpPr>
        <p:spPr>
          <a:xfrm>
            <a:off x="2006644" y="5886541"/>
            <a:ext cx="6923041" cy="935225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Лабораторные исследования продукции на соответствие требованиям страны-импортера должны проводиться в аккредитованных лабораториях и </a:t>
            </a:r>
            <a:r>
              <a:rPr lang="ru-RU" sz="1600" b="1">
                <a:latin typeface="Arial" panose="020B0604020202020204" pitchFamily="34" charset="0"/>
                <a:cs typeface="Arial" panose="020B0604020202020204" pitchFamily="34" charset="0"/>
              </a:rPr>
              <a:t>испытательных центрах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Двойная стрелка влево/вправо 21">
            <a:extLst>
              <a:ext uri="{FF2B5EF4-FFF2-40B4-BE49-F238E27FC236}">
                <a16:creationId xmlns="" xmlns:a16="http://schemas.microsoft.com/office/drawing/2014/main" id="{A04DE0F2-BCC9-4D5F-B6C2-F8CF769FCF33}"/>
              </a:ext>
            </a:extLst>
          </p:cNvPr>
          <p:cNvSpPr/>
          <p:nvPr/>
        </p:nvSpPr>
        <p:spPr>
          <a:xfrm>
            <a:off x="1377142" y="4368668"/>
            <a:ext cx="627750" cy="3638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Двойная стрелка влево/вправо 21">
            <a:extLst>
              <a:ext uri="{FF2B5EF4-FFF2-40B4-BE49-F238E27FC236}">
                <a16:creationId xmlns="" xmlns:a16="http://schemas.microsoft.com/office/drawing/2014/main" id="{6DA06C97-518F-43AD-8943-0C5519536660}"/>
              </a:ext>
            </a:extLst>
          </p:cNvPr>
          <p:cNvSpPr/>
          <p:nvPr/>
        </p:nvSpPr>
        <p:spPr>
          <a:xfrm>
            <a:off x="1342918" y="5306511"/>
            <a:ext cx="627750" cy="3638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ая стрелка влево/вправо 21">
            <a:extLst>
              <a:ext uri="{FF2B5EF4-FFF2-40B4-BE49-F238E27FC236}">
                <a16:creationId xmlns="" xmlns:a16="http://schemas.microsoft.com/office/drawing/2014/main" id="{6282D923-AA19-45D3-A8E2-64313E65B834}"/>
              </a:ext>
            </a:extLst>
          </p:cNvPr>
          <p:cNvSpPr/>
          <p:nvPr/>
        </p:nvSpPr>
        <p:spPr>
          <a:xfrm>
            <a:off x="1370745" y="6199449"/>
            <a:ext cx="627750" cy="3638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4001786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anteabc.info/images/img_25328-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98009"/>
            <a:ext cx="8913498" cy="5568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479" y="2457894"/>
            <a:ext cx="8750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95537" y="1000107"/>
            <a:ext cx="8424936" cy="1132749"/>
          </a:xfrm>
          <a:prstGeom prst="roundRect">
            <a:avLst/>
          </a:prstGeom>
          <a:solidFill>
            <a:schemeClr val="accent2"/>
          </a:solidFill>
          <a:ln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Федеральный закон от </a:t>
            </a:r>
            <a:r>
              <a:rPr lang="ru-RU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26.12.2008 г. </a:t>
            </a:r>
            <a:r>
              <a:rPr lang="ru-RU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№</a:t>
            </a:r>
            <a:r>
              <a:rPr lang="ru-RU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294-ФЗ</a:t>
            </a:r>
          </a:p>
          <a:p>
            <a:pPr algn="ctr"/>
            <a:r>
              <a:rPr lang="ru-RU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«О </a:t>
            </a:r>
            <a:r>
              <a:rPr lang="ru-RU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защите прав юридических лиц и индивидуальных предпринимателей при </a:t>
            </a:r>
            <a:r>
              <a:rPr lang="ru-RU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осуществлении </a:t>
            </a:r>
            <a:r>
              <a:rPr lang="ru-RU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государственного контроля (надзора) и </a:t>
            </a:r>
            <a:r>
              <a:rPr lang="ru-RU" sz="1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муниципального контроля» (статья 26.2)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5537" y="5085184"/>
            <a:ext cx="8424936" cy="144016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24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за исключением плановых </a:t>
            </a:r>
            <a:r>
              <a:rPr lang="ru-RU" sz="24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проверок, проводимых в рамках видов государственного контроля (надзора), по которым установлены категории риска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547664" y="2642560"/>
            <a:ext cx="6192688" cy="1794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</a:t>
            </a:r>
            <a:r>
              <a:rPr lang="ru-RU" sz="3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2019-2020 годах</a:t>
            </a:r>
          </a:p>
          <a:p>
            <a:pPr algn="ctr"/>
            <a:r>
              <a:rPr lang="ru-RU" sz="3600" b="1" dirty="0" smtClean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ПРОДЛЕВАЮТСЯ    НАДЗОРНЫЕ КАНИКУЛЫ</a:t>
            </a:r>
            <a:endParaRPr lang="ru-RU" sz="3600" b="1" dirty="0">
              <a:ln>
                <a:solidFill>
                  <a:schemeClr val="accent1">
                    <a:lumMod val="75000"/>
                  </a:schemeClr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Стрелка вниз 20"/>
          <p:cNvSpPr/>
          <p:nvPr/>
        </p:nvSpPr>
        <p:spPr>
          <a:xfrm>
            <a:off x="2987824" y="2132856"/>
            <a:ext cx="484632" cy="43204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2" name="Стрелка вниз 21"/>
          <p:cNvSpPr/>
          <p:nvPr/>
        </p:nvSpPr>
        <p:spPr>
          <a:xfrm flipV="1">
            <a:off x="6319616" y="4509118"/>
            <a:ext cx="484632" cy="44355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577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21" y="1124744"/>
            <a:ext cx="6931025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cs1.megabaz.ru/116/972b4c97a4c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93" y="1091428"/>
            <a:ext cx="8822214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4281" y="1107264"/>
            <a:ext cx="8715403" cy="4490694"/>
          </a:xfrm>
          <a:prstGeom prst="rect">
            <a:avLst/>
          </a:prstGeom>
        </p:spPr>
        <p:txBody>
          <a:bodyPr wrap="square">
            <a:prstTxWarp prst="textChevron">
              <a:avLst/>
            </a:prstTxWarp>
            <a:spAutoFit/>
          </a:bodyPr>
          <a:lstStyle/>
          <a:p>
            <a:pPr algn="ctr"/>
            <a:endParaRPr lang="ru-RU" sz="3500" b="1" dirty="0">
              <a:solidFill>
                <a:srgbClr val="FFFF00"/>
              </a:solidFill>
              <a:hlinkClick r:id="rId8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27584" y="1069142"/>
            <a:ext cx="7560840" cy="3785652"/>
          </a:xfrm>
          <a:prstGeom prst="rect">
            <a:avLst/>
          </a:prstGeom>
        </p:spPr>
        <p:txBody>
          <a:bodyPr wrap="square">
            <a:prstTxWarp prst="textStop">
              <a:avLst>
                <a:gd name="adj" fmla="val 24097"/>
              </a:avLst>
            </a:prstTxWarp>
            <a:spAutoFit/>
          </a:bodyPr>
          <a:lstStyle/>
          <a:p>
            <a:pPr algn="ctr"/>
            <a:r>
              <a:rPr lang="ru-RU" sz="3000" dirty="0">
                <a:ln>
                  <a:solidFill>
                    <a:srgbClr val="FF0000"/>
                  </a:solidFill>
                </a:ln>
              </a:rPr>
              <a:t>С 1 января 2019 года действие Федерального закона «Об обороте земель сельскохозяйственного назначения» </a:t>
            </a:r>
            <a:r>
              <a:rPr lang="ru-RU" sz="3000" dirty="0" smtClean="0">
                <a:ln>
                  <a:solidFill>
                    <a:srgbClr val="FF0000"/>
                  </a:solidFill>
                </a:ln>
              </a:rPr>
              <a:t>распространяется и на </a:t>
            </a:r>
            <a:r>
              <a:rPr lang="ru-RU" sz="3000" b="1" dirty="0">
                <a:ln>
                  <a:solidFill>
                    <a:srgbClr val="FF0000"/>
                  </a:solidFill>
                </a:ln>
              </a:rPr>
              <a:t>ДАЧНЫЕ </a:t>
            </a:r>
            <a:r>
              <a:rPr lang="ru-RU" sz="3000" dirty="0">
                <a:ln>
                  <a:solidFill>
                    <a:srgbClr val="FF0000"/>
                  </a:solidFill>
                </a:ln>
              </a:rPr>
              <a:t>земельные участки, относящиеся к категории земель сельскохозяйственного </a:t>
            </a:r>
            <a:r>
              <a:rPr lang="ru-RU" sz="3000" dirty="0" smtClean="0">
                <a:ln>
                  <a:solidFill>
                    <a:srgbClr val="FF0000"/>
                  </a:solidFill>
                </a:ln>
              </a:rPr>
              <a:t>назначения, но они не подконтрольны </a:t>
            </a:r>
            <a:r>
              <a:rPr lang="ru-RU" sz="3000" b="1" dirty="0">
                <a:ln>
                  <a:solidFill>
                    <a:srgbClr val="FF0000"/>
                  </a:solidFill>
                </a:ln>
              </a:rPr>
              <a:t>РОССЕЛЬХОЗНАДЗОРУ</a:t>
            </a:r>
            <a:endParaRPr lang="ru-RU" sz="3000" b="1" dirty="0">
              <a:ln>
                <a:solidFill>
                  <a:srgbClr val="FF0000"/>
                </a:solidFill>
              </a:ln>
              <a:hlinkClick r:id="rId8"/>
            </a:endParaRPr>
          </a:p>
        </p:txBody>
      </p:sp>
      <p:sp>
        <p:nvSpPr>
          <p:cNvPr id="16" name="Круглая лента лицом вверх 15"/>
          <p:cNvSpPr/>
          <p:nvPr/>
        </p:nvSpPr>
        <p:spPr>
          <a:xfrm>
            <a:off x="239386" y="4969226"/>
            <a:ext cx="8606191" cy="1844150"/>
          </a:xfrm>
          <a:prstGeom prst="ellipseRibbon2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Федеральный закон от </a:t>
            </a:r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29.07.2017 г. </a:t>
            </a:r>
          </a:p>
          <a:p>
            <a:pPr algn="ctr"/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№ 217-ФЗ «О </a:t>
            </a:r>
            <a:r>
              <a:rPr lang="ru-RU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ведении гражданами садоводства и огородничества для собственных </a:t>
            </a:r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нужд…» </a:t>
            </a:r>
          </a:p>
          <a:p>
            <a:pPr algn="ctr"/>
            <a:r>
              <a:rPr lang="ru-RU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(часть 26 статьи 54)</a:t>
            </a:r>
            <a:endParaRPr lang="ru-RU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28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5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3076" name="Picture 4" descr="https://shop.cargo-avto.ru/upload/iblock/1e5/1e5daea6ccbe02b2728394153022733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058" y="3861048"/>
            <a:ext cx="269066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Горизонтальный свиток 9"/>
          <p:cNvSpPr/>
          <p:nvPr/>
        </p:nvSpPr>
        <p:spPr>
          <a:xfrm>
            <a:off x="395536" y="3861048"/>
            <a:ext cx="5256584" cy="2808312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/>
            <a:endParaRPr lang="ru-RU" b="1" dirty="0" smtClean="0">
              <a:solidFill>
                <a:prstClr val="black"/>
              </a:solidFill>
            </a:endParaRPr>
          </a:p>
          <a:p>
            <a:pPr lvl="0" algn="ctr" fontAlgn="base"/>
            <a:r>
              <a:rPr lang="ru-RU" sz="2000" b="1" dirty="0" smtClean="0">
                <a:solidFill>
                  <a:srgbClr val="7030A0"/>
                </a:solidFill>
              </a:rPr>
              <a:t>Приказ </a:t>
            </a:r>
            <a:r>
              <a:rPr lang="ru-RU" sz="2000" b="1" dirty="0">
                <a:solidFill>
                  <a:srgbClr val="7030A0"/>
                </a:solidFill>
              </a:rPr>
              <a:t>Минприроды РФ № 525, Роскомзема № 67 от 22.12.1995 г. </a:t>
            </a:r>
          </a:p>
          <a:p>
            <a:pPr lvl="0" algn="ctr" fontAlgn="base"/>
            <a:r>
              <a:rPr lang="ru-RU" sz="2000" b="1" dirty="0">
                <a:solidFill>
                  <a:srgbClr val="7030A0"/>
                </a:solidFill>
              </a:rPr>
              <a:t>«Об утверждении Основных положений о рекультивации земель, снятии, сохранении и рациональном использовании плодородного слоя почвы» </a:t>
            </a:r>
          </a:p>
          <a:p>
            <a:pPr algn="ctr"/>
            <a:endParaRPr lang="ru-RU" dirty="0"/>
          </a:p>
        </p:txBody>
      </p:sp>
      <p:sp>
        <p:nvSpPr>
          <p:cNvPr id="12" name="Вертикальный свиток 11"/>
          <p:cNvSpPr/>
          <p:nvPr/>
        </p:nvSpPr>
        <p:spPr>
          <a:xfrm>
            <a:off x="2843808" y="1124744"/>
            <a:ext cx="6085877" cy="2520280"/>
          </a:xfrm>
          <a:prstGeom prst="verticalScroll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Правила 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проведения рекультивации и консервации </a:t>
            </a: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земель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(постановление Правительства РФ 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10.07.2018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г.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№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800)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2400" dirty="0"/>
          </a:p>
        </p:txBody>
      </p:sp>
      <p:pic>
        <p:nvPicPr>
          <p:cNvPr id="3078" name="Picture 6" descr="https://s3.amazonaws.com/cdn.freshdesk.com/data/helpdesk/attachments/production/11003136136/original/1%D0%BA.jpg?145936103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17" y="1196751"/>
            <a:ext cx="2106959" cy="280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Нашивка 12"/>
          <p:cNvSpPr/>
          <p:nvPr/>
        </p:nvSpPr>
        <p:spPr>
          <a:xfrm>
            <a:off x="5652120" y="4725144"/>
            <a:ext cx="546938" cy="648072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16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ртост</a:t>
            </a:r>
            <a:r>
              <a:rPr lang="ru-RU" sz="20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ан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4098" name="Picture 2" descr="http://storage.inovaco.ru/media/cache/d4/13/36/60/d5/17/d4133660d5176d776eec014dd776fc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66" y="1808820"/>
            <a:ext cx="2952328" cy="1548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491880" y="1196752"/>
            <a:ext cx="5406293" cy="2736304"/>
          </a:xfrm>
          <a:prstGeom prst="round2Diag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ГОСТ </a:t>
            </a:r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17.4.4.02-2017. </a:t>
            </a:r>
            <a:endParaRPr lang="ru-RU" sz="2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Межгосударственный </a:t>
            </a:r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стандарт. </a:t>
            </a:r>
            <a:endParaRPr lang="ru-RU" sz="2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(</a:t>
            </a:r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введен в действие </a:t>
            </a:r>
            <a:endParaRPr lang="ru-RU" sz="2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с </a:t>
            </a:r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1 января 2019 года</a:t>
            </a:r>
          </a:p>
          <a:p>
            <a:pPr algn="ctr"/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Приказом </a:t>
            </a:r>
            <a:r>
              <a:rPr lang="ru-RU" sz="2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Росстандарта</a:t>
            </a:r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endParaRPr lang="ru-RU" sz="26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r>
              <a:rPr lang="ru-RU" sz="2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от 17.04.2018 г. № </a:t>
            </a:r>
            <a:r>
              <a:rPr lang="ru-RU" sz="2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202-ст)</a:t>
            </a:r>
          </a:p>
          <a:p>
            <a:pPr algn="ctr"/>
            <a:endParaRPr lang="ru-RU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  <a:p>
            <a:pPr algn="ctr"/>
            <a:endParaRPr lang="ru-RU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4005064"/>
            <a:ext cx="6732240" cy="273630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ru-RU" sz="2000" dirty="0">
                <a:solidFill>
                  <a:srgbClr val="FFC000"/>
                </a:solidFill>
              </a:rPr>
              <a:t>Настоящий стандарт предназначен для контроля общего и локального загрязнения почв в районах воздействия промышленных, </a:t>
            </a:r>
            <a:r>
              <a:rPr lang="ru-RU" sz="2400" b="1" dirty="0">
                <a:solidFill>
                  <a:srgbClr val="FFC000"/>
                </a:solidFill>
              </a:rPr>
              <a:t>сельскохозяйственных</a:t>
            </a:r>
            <a:r>
              <a:rPr lang="ru-RU" sz="2000" dirty="0">
                <a:solidFill>
                  <a:srgbClr val="FFC000"/>
                </a:solidFill>
              </a:rPr>
              <a:t>, хозяйственно-бытовых и транспортных источников загрязнения, при оценке качественного состояния почв, а также при контроле состояния </a:t>
            </a:r>
            <a:r>
              <a:rPr lang="ru-RU" sz="2400" b="1" dirty="0">
                <a:solidFill>
                  <a:srgbClr val="FFC000"/>
                </a:solidFill>
              </a:rPr>
              <a:t>плодородного слоя, предназначенного для землевания малопродуктивных угодий </a:t>
            </a:r>
            <a:r>
              <a:rPr lang="ru-RU" sz="2000" dirty="0">
                <a:solidFill>
                  <a:srgbClr val="FFC000"/>
                </a:solidFill>
              </a:rPr>
              <a:t>и при осуществлении государственного экологического </a:t>
            </a:r>
            <a:r>
              <a:rPr lang="ru-RU" sz="2000" dirty="0" smtClean="0">
                <a:solidFill>
                  <a:srgbClr val="FFC000"/>
                </a:solidFill>
              </a:rPr>
              <a:t>надзора</a:t>
            </a:r>
            <a:endParaRPr lang="ru-RU" sz="2000" dirty="0">
              <a:solidFill>
                <a:srgbClr val="FFC000"/>
              </a:solidFill>
            </a:endParaRPr>
          </a:p>
        </p:txBody>
      </p:sp>
      <p:pic>
        <p:nvPicPr>
          <p:cNvPr id="4100" name="Picture 4" descr="http://gkecopoldnr.ru/wp-content/uploads/2017/07/proda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49080"/>
            <a:ext cx="2160240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03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5122" name="Picture 2" descr="https://cdn.photocentra.ru/images/main28/288971_mai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4152"/>
            <a:ext cx="8930108" cy="565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8335" y="1124745"/>
            <a:ext cx="8769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Правила обеспечения сохранения и восстановления плодородия земель сельскохозяйственного назначения в Республике Башкортостан</a:t>
            </a:r>
          </a:p>
          <a:p>
            <a:pPr algn="ctr"/>
            <a:r>
              <a:rPr lang="ru-RU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</a:t>
            </a:r>
            <a:r>
              <a:rPr lang="ru-RU" sz="2100" b="1" u="sng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постановление Правительства РБ от 01.08.2018 г. № 369</a:t>
            </a:r>
            <a:r>
              <a:rPr lang="ru-RU" sz="21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>
            <a:off x="467544" y="3861048"/>
            <a:ext cx="8352928" cy="2808312"/>
          </a:xfrm>
          <a:prstGeom prst="flowChartPunchedTap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Правила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регламентируют деятельность собственников, землевладельцев, землепользователей и арендаторов земельных участков из земель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сельхозназначения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направленную на сохранение и восстановление плодородия земель, получение определенного уровня урожайности </a:t>
            </a:r>
            <a:r>
              <a:rPr lang="ru-RU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сельхозкультур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увеличение объемов производства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сельхозпродукции 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развитие 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животноводства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Ромб 15"/>
          <p:cNvSpPr/>
          <p:nvPr/>
        </p:nvSpPr>
        <p:spPr>
          <a:xfrm>
            <a:off x="233056" y="2276871"/>
            <a:ext cx="3672408" cy="1835843"/>
          </a:xfrm>
          <a:prstGeom prst="diamo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Закон </a:t>
            </a:r>
            <a:r>
              <a:rPr lang="ru-RU" sz="2000" dirty="0" smtClean="0">
                <a:solidFill>
                  <a:srgbClr val="FF0000"/>
                </a:solidFill>
              </a:rPr>
              <a:t>РБ 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от 26.09.2014г.  </a:t>
            </a:r>
            <a:r>
              <a:rPr lang="ru-RU" sz="2000" dirty="0">
                <a:solidFill>
                  <a:srgbClr val="FF0000"/>
                </a:solidFill>
              </a:rPr>
              <a:t>№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131-з</a:t>
            </a:r>
          </a:p>
        </p:txBody>
      </p:sp>
      <p:sp>
        <p:nvSpPr>
          <p:cNvPr id="19" name="Ромб 18"/>
          <p:cNvSpPr/>
          <p:nvPr/>
        </p:nvSpPr>
        <p:spPr>
          <a:xfrm>
            <a:off x="2987824" y="2276871"/>
            <a:ext cx="3888432" cy="1728193"/>
          </a:xfrm>
          <a:prstGeom prst="diamon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rgbClr val="FF0000"/>
                </a:solidFill>
              </a:rPr>
              <a:t>Федеральный закон </a:t>
            </a:r>
            <a:endParaRPr lang="ru-RU" sz="2000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от 16.07.1998 г. </a:t>
            </a:r>
            <a:r>
              <a:rPr lang="ru-RU" sz="2000" dirty="0">
                <a:solidFill>
                  <a:srgbClr val="FF0000"/>
                </a:solidFill>
              </a:rPr>
              <a:t>№</a:t>
            </a:r>
            <a:r>
              <a:rPr lang="ru-RU" sz="2000" dirty="0" smtClean="0">
                <a:solidFill>
                  <a:srgbClr val="FF0000"/>
                </a:solidFill>
              </a:rPr>
              <a:t> </a:t>
            </a:r>
            <a:r>
              <a:rPr lang="ru-RU" sz="2000" dirty="0">
                <a:solidFill>
                  <a:srgbClr val="FF0000"/>
                </a:solidFill>
              </a:rPr>
              <a:t>101-ФЗ</a:t>
            </a:r>
          </a:p>
        </p:txBody>
      </p:sp>
      <p:sp>
        <p:nvSpPr>
          <p:cNvPr id="20" name="Ромб 19"/>
          <p:cNvSpPr/>
          <p:nvPr/>
        </p:nvSpPr>
        <p:spPr>
          <a:xfrm>
            <a:off x="5999335" y="2153928"/>
            <a:ext cx="2930350" cy="1563103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Земельный кодекс РФ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67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 animBg="1"/>
      <p:bldP spid="16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772816"/>
            <a:ext cx="69847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9482" y="1986751"/>
            <a:ext cx="76987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Временно исполняющий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обязанности руководителя 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Управления Федеральной службы по ветеринарному и фитосанитарному надзору 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по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Самарской области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ФРОЛОВИЧЕВ АЛЕКСАНДР НИКОЛАЕВИЧ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86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носка со стрелкой вверх 8"/>
          <p:cNvSpPr/>
          <p:nvPr/>
        </p:nvSpPr>
        <p:spPr>
          <a:xfrm>
            <a:off x="5652120" y="2492896"/>
            <a:ext cx="3264164" cy="4176464"/>
          </a:xfrm>
          <a:prstGeom prst="upArrow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7030A0"/>
                </a:solidFill>
              </a:rPr>
              <a:t>П</a:t>
            </a:r>
            <a:r>
              <a:rPr lang="ru-RU" sz="2400" b="1" dirty="0" smtClean="0">
                <a:solidFill>
                  <a:srgbClr val="7030A0"/>
                </a:solidFill>
              </a:rPr>
              <a:t>лановые </a:t>
            </a:r>
            <a:r>
              <a:rPr lang="ru-RU" sz="2400" b="1" dirty="0">
                <a:solidFill>
                  <a:srgbClr val="7030A0"/>
                </a:solidFill>
              </a:rPr>
              <a:t>(рейдовые) осмотры (обследования) </a:t>
            </a:r>
            <a:r>
              <a:rPr lang="ru-RU" sz="2400" b="1" dirty="0" smtClean="0">
                <a:solidFill>
                  <a:srgbClr val="7030A0"/>
                </a:solidFill>
              </a:rPr>
              <a:t>территорий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(приказ Минсельхоза РФ   от 16.10. 2015 </a:t>
            </a:r>
            <a:r>
              <a:rPr lang="ru-RU" sz="2000" dirty="0">
                <a:solidFill>
                  <a:srgbClr val="7030A0"/>
                </a:solidFill>
              </a:rPr>
              <a:t>г. № </a:t>
            </a:r>
            <a:r>
              <a:rPr lang="ru-RU" sz="2000" dirty="0" smtClean="0">
                <a:solidFill>
                  <a:srgbClr val="7030A0"/>
                </a:solidFill>
              </a:rPr>
              <a:t>475) 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2" name="Выноска со стрелкой вверх 11"/>
          <p:cNvSpPr/>
          <p:nvPr/>
        </p:nvSpPr>
        <p:spPr>
          <a:xfrm>
            <a:off x="107504" y="2564904"/>
            <a:ext cx="3384376" cy="4032448"/>
          </a:xfrm>
          <a:prstGeom prst="upArrowCallou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Административное обследование объектов земельных отношений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(постановление Правительства РФ от 18.03.2015 </a:t>
            </a:r>
            <a:r>
              <a:rPr lang="ru-RU" sz="2000" dirty="0">
                <a:solidFill>
                  <a:srgbClr val="7030A0"/>
                </a:solidFill>
              </a:rPr>
              <a:t>г. </a:t>
            </a:r>
            <a:r>
              <a:rPr lang="ru-RU" sz="2000" dirty="0" smtClean="0">
                <a:solidFill>
                  <a:srgbClr val="7030A0"/>
                </a:solidFill>
              </a:rPr>
              <a:t>№ 251,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приказ Минсельхоза РФ от 26.07.2017 г. № 363)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pic>
        <p:nvPicPr>
          <p:cNvPr id="1026" name="Picture 2" descr="https://proxy.imgsmail.ru/?email=popov-kulinar%40mail.ru&amp;e=1509945401&amp;h=F1sbSuu_BJla828W1i2hgA&amp;url171=Z2FsbGVyeS5tYWlsY2hpbXAuY29tL2Q4ZTA0MGM4YzAyMzQxMTRiODk2M2FkN2IvaW1hZ2VzL2FjYTg3YTU0LTFkNWUtNDU2Ni05YmExLWNiNGY3NDVhOWExYy5qcGc~&amp;is_https=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000" y="4149080"/>
            <a:ext cx="1861999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124744"/>
            <a:ext cx="8208912" cy="1770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600"/>
              </a:lnSpc>
            </a:pPr>
            <a:r>
              <a:rPr lang="ru-RU" sz="2800" b="1" dirty="0">
                <a:ln>
                  <a:solidFill>
                    <a:srgbClr val="C00000"/>
                  </a:solidFill>
                </a:ln>
              </a:rPr>
              <a:t>М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</a:rPr>
              <a:t>ероприятия </a:t>
            </a:r>
          </a:p>
          <a:p>
            <a:pPr algn="ctr">
              <a:lnSpc>
                <a:spcPts val="2600"/>
              </a:lnSpc>
            </a:pPr>
            <a:r>
              <a:rPr lang="ru-RU" sz="2800" b="1" dirty="0" smtClean="0">
                <a:ln>
                  <a:solidFill>
                    <a:srgbClr val="C00000"/>
                  </a:solidFill>
                </a:ln>
              </a:rPr>
              <a:t>по </a:t>
            </a:r>
            <a:r>
              <a:rPr lang="ru-RU" sz="2800" b="1" dirty="0">
                <a:ln>
                  <a:solidFill>
                    <a:srgbClr val="C00000"/>
                  </a:solidFill>
                </a:ln>
              </a:rPr>
              <a:t>контролю без взаимодействия с юридическими 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</a:rPr>
              <a:t>лицами и индивидуальными предпринимателями</a:t>
            </a:r>
          </a:p>
          <a:p>
            <a:pPr algn="ctr">
              <a:lnSpc>
                <a:spcPts val="2600"/>
              </a:lnSpc>
            </a:pPr>
            <a:r>
              <a:rPr lang="ru-RU" sz="2800" b="1" dirty="0" smtClean="0">
                <a:ln>
                  <a:solidFill>
                    <a:srgbClr val="C00000"/>
                  </a:solidFill>
                </a:ln>
              </a:rPr>
              <a:t>(статьи 8.3, 13.2 Федерального закона                                 </a:t>
            </a:r>
            <a:r>
              <a:rPr lang="ru-RU" sz="2800" b="1" dirty="0">
                <a:ln>
                  <a:solidFill>
                    <a:srgbClr val="C00000"/>
                  </a:solidFill>
                </a:ln>
              </a:rPr>
              <a:t>от 26.12.2008 г</a:t>
            </a:r>
            <a:r>
              <a:rPr lang="ru-RU" sz="2800" b="1" dirty="0" smtClean="0">
                <a:ln>
                  <a:solidFill>
                    <a:srgbClr val="C00000"/>
                  </a:solidFill>
                </a:ln>
              </a:rPr>
              <a:t>. № 294-ФЗ)</a:t>
            </a:r>
            <a:endParaRPr lang="ru-RU" sz="2800" b="1" dirty="0">
              <a:ln>
                <a:solidFill>
                  <a:srgbClr val="C00000"/>
                </a:solidFill>
              </a:ln>
            </a:endParaRPr>
          </a:p>
        </p:txBody>
      </p:sp>
      <p:pic>
        <p:nvPicPr>
          <p:cNvPr id="21" name="Picture 4" descr="http://media.lpgenerator.ru/images/184086/cros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40999" y="4149080"/>
            <a:ext cx="1861999" cy="2016224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9903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gropolit.com/media/news/original/00/05/5518/zemelni-vidnosini-postavlyat-na-monitoring--proekt-postanovi-uryadu-88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940" y="2060848"/>
            <a:ext cx="3519723" cy="21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9390" y="1124744"/>
            <a:ext cx="835108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Административное обследование объектов земельных отношений</a:t>
            </a:r>
            <a:endParaRPr lang="ru-RU" sz="20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8541" y="5822981"/>
            <a:ext cx="8853174" cy="931978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В случае отсутствия нарушений – заключение,  в случае выявления нарушений – акт, данные в ежегодный план проверок, 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результаты на сайт</a:t>
            </a:r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://o-nedvizhke.ru/wp-content/uploads/2016/05/slide_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27" y="1628800"/>
            <a:ext cx="2976331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eum.ru/next/images/68288-nomer-m30958e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28800"/>
            <a:ext cx="3585619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fb.ru/misc/i/gallery/20380/189076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970" y="3954949"/>
            <a:ext cx="3751484" cy="170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daiichi-kogyo.co.jp/wp/wp-content/uploads/2018/06/main_img_0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6" y="3990090"/>
            <a:ext cx="3892482" cy="17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37255" y="1686484"/>
            <a:ext cx="172819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prstClr val="black"/>
                </a:solidFill>
              </a:rPr>
              <a:t>задание</a:t>
            </a:r>
          </a:p>
        </p:txBody>
      </p:sp>
    </p:spTree>
    <p:extLst>
      <p:ext uri="{BB962C8B-B14F-4D97-AF65-F5344CB8AC3E}">
        <p14:creationId xmlns:p14="http://schemas.microsoft.com/office/powerpoint/2010/main" val="153743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 descr="http://new.stgau.ru/science/centers/images/centers/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529" y="4212113"/>
            <a:ext cx="2514899" cy="137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legal.report/wp-content/uploads/2016/05/shutterstock_28289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1"/>
            <a:ext cx="3026357" cy="20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td1.mycdn.me/image?id=869114384212&amp;t=20&amp;plc=WEB&amp;tkn=*B4VUUjk_KA-Fml9TzCbVZh4uGV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1" y="2441328"/>
            <a:ext cx="2841758" cy="148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://xn----otbbcd9aedaglc3m.xn--p1ai/upload/iblock/920/920eb6135442237d7e82931d6bf8078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1710534"/>
            <a:ext cx="2088231" cy="186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30256" y="1089638"/>
            <a:ext cx="8756110" cy="46715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Плановые (рейдовые) осмотры (обследования) территорий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0256" y="5609280"/>
            <a:ext cx="8756110" cy="115868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</a:rPr>
              <a:t>Составляется акт, принимаются меры </a:t>
            </a:r>
            <a:r>
              <a:rPr lang="ru-RU" sz="2000" b="1" dirty="0">
                <a:solidFill>
                  <a:schemeClr val="tx1"/>
                </a:solidFill>
              </a:rPr>
              <a:t>по пресечению </a:t>
            </a:r>
            <a:r>
              <a:rPr lang="ru-RU" sz="2000" b="1" dirty="0" smtClean="0">
                <a:solidFill>
                  <a:schemeClr val="tx1"/>
                </a:solidFill>
              </a:rPr>
              <a:t>нарушений</a:t>
            </a:r>
            <a:r>
              <a:rPr lang="ru-RU" sz="2000" b="1" dirty="0">
                <a:solidFill>
                  <a:schemeClr val="tx1"/>
                </a:solidFill>
              </a:rPr>
              <a:t>, </a:t>
            </a:r>
            <a:r>
              <a:rPr lang="ru-RU" sz="2000" b="1" dirty="0" smtClean="0">
                <a:solidFill>
                  <a:schemeClr val="tx1"/>
                </a:solidFill>
              </a:rPr>
              <a:t>готовится информация </a:t>
            </a:r>
            <a:r>
              <a:rPr lang="ru-RU" sz="2000" b="1" dirty="0">
                <a:solidFill>
                  <a:schemeClr val="tx1"/>
                </a:solidFill>
              </a:rPr>
              <a:t>о выявленных нарушениях для принятия решения о назначении внеплановой </a:t>
            </a:r>
            <a:r>
              <a:rPr lang="ru-RU" sz="2000" b="1" dirty="0" smtClean="0">
                <a:solidFill>
                  <a:schemeClr val="tx1"/>
                </a:solidFill>
              </a:rPr>
              <a:t>проверки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060849"/>
            <a:ext cx="2339752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77417" y="2674220"/>
            <a:ext cx="17281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prstClr val="black"/>
                </a:solidFill>
              </a:rPr>
              <a:t>приказ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</a:rPr>
              <a:t>задание</a:t>
            </a:r>
          </a:p>
          <a:p>
            <a:pPr lvl="0" algn="ctr"/>
            <a:r>
              <a:rPr lang="ru-RU" sz="2800" b="1" dirty="0" smtClean="0">
                <a:solidFill>
                  <a:prstClr val="black"/>
                </a:solidFill>
              </a:rPr>
              <a:t>маршрут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https://opt-1170065.ssl.1c-bitrix-cdn.ru/upload/iblock/4ce/4cedefa950770a2b76084a85cd562185.jpg?15259515768117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0769" y="1710534"/>
            <a:ext cx="1492718" cy="14927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kb-realty.ru/uploads/storage/catalog/topograficheskaya-semk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635" y="1710534"/>
            <a:ext cx="1913731" cy="1656184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s://www.lowyat.net/wp-content/uploads/2016/03/DJI-Phamton-Sid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0685"/>
            <a:ext cx="2559556" cy="17063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business-top.info/wp-content/uploads/2016/08/%D0%90%D0%B3%D1%80%D0%BE%D1%85%D0%B8%D0%BC%D0%B8%D1%87%D0%B5%D1%81%D0%BA%D0%BE%D0%B5-%D0%BE%D0%B1%D1%81%D0%BB%D0%B5%D0%B4%D0%BE%D0%B2%D0%B0%D0%BD%D0%B8%D0%B5.%D0%BE%D1%82%D0%B1%D0%BE%D1%80-%D0%BF%D1%80%D0%BE%D0%B1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444" y="4083543"/>
            <a:ext cx="2353036" cy="1490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низ 9"/>
          <p:cNvSpPr/>
          <p:nvPr/>
        </p:nvSpPr>
        <p:spPr>
          <a:xfrm>
            <a:off x="2195736" y="1628800"/>
            <a:ext cx="588884" cy="638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>
            <a:off x="5928342" y="1628800"/>
            <a:ext cx="588884" cy="63834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54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БЛАГОДАРЮ ЗА ВНИМАНИЕ !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Петров 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Юрий Алексеевич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Руководитель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Краткие итоги деятельности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Управления Федеральной службы по ветеринарному и фитосанитарному надзору по Республике Башкортостан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сферах внутреннего ветеринарного надзора и ветеринарного надзора на государственной границе РФ и транспорте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12 месяцев 2018 года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Кутлиматов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Ришат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Фаритович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заместитель руководителя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3872" y="154045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778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331640" y="243939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Эпизоотическая ситуация в Республике Башкортостан в 2018 году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23528" y="1124744"/>
            <a:ext cx="1872208" cy="11521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23528" y="2463121"/>
            <a:ext cx="1872208" cy="11521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23528" y="3861048"/>
            <a:ext cx="1872208" cy="11521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23528" y="5229200"/>
            <a:ext cx="1872208" cy="11521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2483768" y="1556792"/>
            <a:ext cx="936104" cy="216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право 18"/>
          <p:cNvSpPr/>
          <p:nvPr/>
        </p:nvSpPr>
        <p:spPr>
          <a:xfrm>
            <a:off x="2483768" y="2931173"/>
            <a:ext cx="936104" cy="216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>
            <a:off x="2483768" y="4329100"/>
            <a:ext cx="936104" cy="216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2483768" y="5697252"/>
            <a:ext cx="936104" cy="216024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19755"/>
            <a:ext cx="1584176" cy="962107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635896" y="1183751"/>
            <a:ext cx="4392488" cy="962107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неблагополучный пункт по алеутской болезни норок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635784" y="2558132"/>
            <a:ext cx="4392600" cy="962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неблагополучных пунктов по бешенству сельскохозяйственных, домашних и диких животных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635896" y="3956058"/>
            <a:ext cx="4392488" cy="962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случай завоза инфицированной птичьим гриппом птицеводческой продукции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35786" y="5324211"/>
            <a:ext cx="4392599" cy="962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неблагополучных пунктов по бруцеллезу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2923"/>
            <a:ext cx="1642966" cy="10525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9" y="3908553"/>
            <a:ext cx="1642966" cy="105711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276219"/>
            <a:ext cx="1642966" cy="105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69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331640" y="243939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Государственный мониторинг и государственное задание по качеству и безопасности пищевой продукции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07506" y="1248517"/>
            <a:ext cx="4378819" cy="646331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План </a:t>
            </a:r>
            <a:r>
              <a:rPr lang="ru-RU" sz="1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государственного эпизоотического мониторинга, мониторинга качества и безопасности пищевой </a:t>
            </a:r>
            <a:r>
              <a:rPr lang="ru-RU" sz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продукции (100 % выполнение)</a:t>
            </a:r>
            <a:endParaRPr lang="ru-RU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07506" y="1894847"/>
            <a:ext cx="4378819" cy="33547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Пищевой мониторинг – 429 проб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(ФГБУ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«ЦНМВЛ»,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ФГБУ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«Челябинская МВЛ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»)</a:t>
            </a:r>
          </a:p>
          <a:p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Госзадание</a:t>
            </a: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 качеству  и безопасности пищевой продукции – 805 проб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(ФГБУ «ЦНМВЛ»,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ФГБУ «Челябинская МВЛ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ФГБУ «НЦБПР», ФГБУ «ВГНКИ»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ФГБУ «Башкирский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рефцентр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Россельхознадзора)</a:t>
            </a:r>
          </a:p>
          <a:p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Эпизоотический мониторинг – 2540 проб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(ФГБУ «Челябинская МВЛ»)</a:t>
            </a:r>
          </a:p>
          <a:p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Госзадание</a:t>
            </a: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по диагностике и профилактике инфекционных заболеваний – 10104 проб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ФГБУ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«ВНИИЗЖ», ФГБУ «ВГНКИ», ФГБУ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«Челябинская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МВЛ» и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ФГБУ «Башкирский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рефцентр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sz="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ru-RU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Контроль качества лекарственных средств для ветеринарного применения и выборочный контроль – 32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(ФГБУ «ВГНКИ»)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Нашивка 32"/>
          <p:cNvSpPr/>
          <p:nvPr/>
        </p:nvSpPr>
        <p:spPr>
          <a:xfrm>
            <a:off x="4778889" y="1248515"/>
            <a:ext cx="2097367" cy="792088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white"/>
                </a:solidFill>
              </a:rPr>
              <a:t>Пробы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Нашивка 33"/>
          <p:cNvSpPr/>
          <p:nvPr/>
        </p:nvSpPr>
        <p:spPr>
          <a:xfrm>
            <a:off x="4788026" y="2268509"/>
            <a:ext cx="2088231" cy="792088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prstClr val="white"/>
                </a:solidFill>
              </a:rPr>
              <a:t>Полож</a:t>
            </a:r>
            <a:r>
              <a:rPr lang="ru-RU" sz="1400" dirty="0" smtClean="0">
                <a:solidFill>
                  <a:prstClr val="white"/>
                </a:solidFill>
              </a:rPr>
              <a:t>. результат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4778890" y="3429000"/>
            <a:ext cx="2097367" cy="792088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УЛК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Нашивка 35"/>
          <p:cNvSpPr/>
          <p:nvPr/>
        </p:nvSpPr>
        <p:spPr>
          <a:xfrm>
            <a:off x="4788023" y="4457523"/>
            <a:ext cx="2088232" cy="792088"/>
          </a:xfrm>
          <a:prstGeom prst="chevron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Отзыв декларации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84" y="5373216"/>
            <a:ext cx="3136471" cy="14401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5348932"/>
            <a:ext cx="2808313" cy="1440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70" y="5339771"/>
            <a:ext cx="2819367" cy="1458485"/>
          </a:xfrm>
          <a:prstGeom prst="rect">
            <a:avLst/>
          </a:prstGeom>
        </p:spPr>
      </p:pic>
      <p:sp>
        <p:nvSpPr>
          <p:cNvPr id="39" name="Прямоугольник 38"/>
          <p:cNvSpPr/>
          <p:nvPr/>
        </p:nvSpPr>
        <p:spPr>
          <a:xfrm>
            <a:off x="7238007" y="1459893"/>
            <a:ext cx="16561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1234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7244403" y="2479887"/>
            <a:ext cx="16561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85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244403" y="3640379"/>
            <a:ext cx="16561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14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238007" y="4668901"/>
            <a:ext cx="1656184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7</a:t>
            </a:r>
            <a:endParaRPr lang="ru-RU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2293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Анализ причин возникновения типовых массовых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нарушений обязательных требований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42" y="980729"/>
            <a:ext cx="90217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часто встречающиеся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нарушения в области ветеринарии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1142" y="1380839"/>
            <a:ext cx="9021714" cy="2624225"/>
            <a:chOff x="0" y="898436"/>
            <a:chExt cx="9021714" cy="90614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898436"/>
              <a:ext cx="9021714" cy="90614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894957" y="898436"/>
              <a:ext cx="7126756" cy="9061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Статья 10.8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 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оборот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сельскохозяйственных животных и продукции животного происхождения без ветеринарных сопроводительных документов или с документами, выданными с грубыми нарушениями при оформлении; </a:t>
              </a:r>
              <a:endParaRPr lang="ru-RU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реализация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обезличенной 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продукции и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несоблюдение условий хранения и сроков ее годности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нарушение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правил сбора, утилизации и уничтожения биологических отходов</a:t>
              </a: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1556792"/>
            <a:ext cx="1727097" cy="1220089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1143" y="4005064"/>
            <a:ext cx="9021714" cy="2700301"/>
            <a:chOff x="0" y="898436"/>
            <a:chExt cx="9021714" cy="90614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898436"/>
              <a:ext cx="9021714" cy="90614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869264" y="898436"/>
              <a:ext cx="7126756" cy="9061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Статья </a:t>
              </a:r>
              <a:r>
                <a:rPr lang="ru-RU" sz="19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10.6</a:t>
              </a:r>
              <a:endPara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endParaRP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отсутствие ограждения территории животноводческой фермы;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отсутствие при въезде на территорию животноводческих ферм    дезинфекционных барьеров и </a:t>
              </a:r>
              <a:r>
                <a:rPr lang="ru-RU" sz="1600" dirty="0" err="1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дезковриков</a:t>
              </a: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при входе в помещения объектов; 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отсутствие </a:t>
              </a:r>
              <a:r>
                <a:rPr lang="ru-RU" sz="1600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документов, подтверждающих организацию и проведение мойки и санитарной обработки производственных помещений, технологического </a:t>
              </a: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оборудования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несоблюдение плана профилактических противоэпизоотических мероприятий.</a:t>
              </a:r>
              <a:endParaRPr lang="ru-RU" sz="16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Скругленный прямоугольник 23"/>
          <p:cNvSpPr/>
          <p:nvPr/>
        </p:nvSpPr>
        <p:spPr>
          <a:xfrm>
            <a:off x="180606" y="2817015"/>
            <a:ext cx="1727098" cy="1080120"/>
          </a:xfrm>
          <a:prstGeom prst="roundRect">
            <a:avLst>
              <a:gd name="adj" fmla="val 1000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>
            <a:off x="180607" y="5877273"/>
            <a:ext cx="8902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26197" y="5075022"/>
            <a:ext cx="1770086" cy="1475643"/>
          </a:xfrm>
          <a:prstGeom prst="roundRect">
            <a:avLst>
              <a:gd name="adj" fmla="val 1000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000" r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9" y="4189902"/>
            <a:ext cx="1768445" cy="88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7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Анализ причин возникновения типовых массовых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9BBB59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нарушений обязательных требований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9410" y="980729"/>
            <a:ext cx="90134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Наиболее часто встречающиеся 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нарушения в области ветеринарии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0624" y="1362632"/>
            <a:ext cx="9021714" cy="2768241"/>
            <a:chOff x="0" y="898436"/>
            <a:chExt cx="9021714" cy="906147"/>
          </a:xfrm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0" y="898436"/>
              <a:ext cx="9021714" cy="90614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1894957" y="898436"/>
              <a:ext cx="7126756" cy="9061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endParaRPr>
            </a:p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Статья </a:t>
              </a:r>
              <a:r>
                <a:rPr lang="ru-RU" sz="1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14.43 </a:t>
              </a:r>
              <a:r>
                <a:rPr lang="ru-RU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 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оборот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продукции, не отвечающей требованиям качества и безопасности по микробиологическим и физико-химическим 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показателям, фальсификация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молочной 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продукции, наличие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или превышение норм остатков запрещенных веществ 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в молочной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продукции;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отсутствие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контрольных 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термометров, журнала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учета температурного режима; 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отсутствие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информации, маркировки товара; 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отсутствие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вентиляция, емкости для сбора биологических отходов и другие несоответствия требованиям к помещениям.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sz="1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90623" y="4149081"/>
            <a:ext cx="9021714" cy="1944216"/>
            <a:chOff x="0" y="898436"/>
            <a:chExt cx="9021714" cy="906147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0" y="898436"/>
              <a:ext cx="9021714" cy="906147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</p:sp>
        <p:sp>
          <p:nvSpPr>
            <p:cNvPr id="20" name="Скругленный прямоугольник 4"/>
            <p:cNvSpPr/>
            <p:nvPr/>
          </p:nvSpPr>
          <p:spPr>
            <a:xfrm>
              <a:off x="1894957" y="898436"/>
              <a:ext cx="7126756" cy="90614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endParaRPr>
            </a:p>
            <a:p>
              <a:pPr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900" b="1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Статья </a:t>
              </a:r>
              <a:r>
                <a:rPr lang="ru-RU" sz="19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Symbol" panose="05050102010706020507" pitchFamily="18" charset="2"/>
                </a:rPr>
                <a:t>14.1 </a:t>
              </a:r>
              <a:endParaRPr lang="ru-RU" sz="19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Symbol" panose="05050102010706020507" pitchFamily="18" charset="2"/>
              </a:endParaRP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нарушение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правил хранения лекарственных средств для ветеринарного применения; 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отсутствие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поверенных приборов для определения температуры </a:t>
              </a: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и влажности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отсутствие техпаспортов на измерительные приборы;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ru-RU" sz="1600" dirty="0" smtClean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наличие </a:t>
              </a:r>
              <a:r>
                <a:rPr lang="ru-RU" sz="16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лекарственных средств с истекшим сроком годности</a:t>
              </a:r>
              <a:r>
                <a:rPr lang="ru-RU" dirty="0">
                  <a:solidFill>
                    <a:prstClr val="white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285750" indent="-285750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endParaRPr lang="ru-RU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153071" y="1484784"/>
            <a:ext cx="1715390" cy="1353012"/>
          </a:xfrm>
          <a:prstGeom prst="roundRect">
            <a:avLst>
              <a:gd name="adj" fmla="val 10000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Прямоугольник 4"/>
          <p:cNvSpPr/>
          <p:nvPr/>
        </p:nvSpPr>
        <p:spPr>
          <a:xfrm>
            <a:off x="175262" y="6165502"/>
            <a:ext cx="8902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Причина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  нарушений  </a:t>
            </a:r>
            <a:r>
              <a:rPr lang="en-US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-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 незнание 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нормативных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 документов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Calibri" pitchFamily="34" charset="0"/>
              </a:rPr>
              <a:t>!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53" y="4293095"/>
            <a:ext cx="1684551" cy="169267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2" y="2837796"/>
            <a:ext cx="1715390" cy="121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7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13" name="Прямоугольник 12"/>
          <p:cNvSpPr/>
          <p:nvPr/>
        </p:nvSpPr>
        <p:spPr>
          <a:xfrm>
            <a:off x="1331640" y="243939"/>
            <a:ext cx="6768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Лицензирование в сфере обращения лекарственных средств для ветеринарного применения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31452831"/>
              </p:ext>
            </p:extLst>
          </p:nvPr>
        </p:nvGraphicFramePr>
        <p:xfrm>
          <a:off x="3674937" y="1052736"/>
          <a:ext cx="5408887" cy="525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1" name="Рисунок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6" y="1097137"/>
            <a:ext cx="3493622" cy="2183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32" name="Скругленный прямоугольник 31"/>
          <p:cNvSpPr/>
          <p:nvPr/>
        </p:nvSpPr>
        <p:spPr>
          <a:xfrm>
            <a:off x="158903" y="3356992"/>
            <a:ext cx="3516035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Лицензиаты, всего – 189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14281" y="4040164"/>
            <a:ext cx="3460655" cy="262919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Оптовая торговля 20, в том числе с 1 производством (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17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Экохимтех</a:t>
            </a: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осуществляет </a:t>
            </a:r>
            <a:r>
              <a:rPr lang="ru-RU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и оптовую торговлю (2 лицензии))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7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Фармацевтическая деятельность в сфере розничной торговли 169</a:t>
            </a:r>
            <a:endParaRPr lang="ru-RU" sz="17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Стрелка вниз 33"/>
          <p:cNvSpPr/>
          <p:nvPr/>
        </p:nvSpPr>
        <p:spPr>
          <a:xfrm>
            <a:off x="1613751" y="3933057"/>
            <a:ext cx="661714" cy="107107"/>
          </a:xfrm>
          <a:prstGeom prst="down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О результатах правоприменительной практики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правления Федеральной службы по ветеринарному и фитосанитарному надзору по Республике Башкортостан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за 12 месяцев 2018 года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Петров 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Юрий Алексеевич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Руководитель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3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68878" cy="260648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5868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Выполнение приказов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Россельхознадзора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446791"/>
            <a:ext cx="2232248" cy="131471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5536" y="1196753"/>
            <a:ext cx="2448272" cy="153617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Приказ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№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1248 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Россельхознадзора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АЧС, Приказ  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ДСП №121 по ООПТ</a:t>
            </a:r>
          </a:p>
          <a:p>
            <a:pPr algn="ctr"/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156176" y="1195761"/>
            <a:ext cx="2664296" cy="15371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Приказ №679 Россельхознадзора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ветеринарным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станциям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239852" y="1197747"/>
            <a:ext cx="2520280" cy="15361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Приказ №284 Россельхознадзора 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социальным учреждениям с одновременным отбором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проб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95536" y="2708921"/>
            <a:ext cx="2448272" cy="40324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sz="15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 плановых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внеплановых проверок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Выявлено  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нарушений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Составлено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153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протоколов</a:t>
            </a:r>
          </a:p>
          <a:p>
            <a:pPr>
              <a:buFont typeface="Wingdings" pitchFamily="2" charset="2"/>
              <a:buChar char="§"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Выдано          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123 предписания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Наложено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 на сумму 871,7 тыс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6156176" y="2727903"/>
            <a:ext cx="2664296" cy="402639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 проверок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  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нарушения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протокола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Выдано          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предписания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Наложено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штрафов на сумму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тыс. рублей</a:t>
            </a:r>
          </a:p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39852" y="2732924"/>
            <a:ext cx="2520280" cy="403244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проверок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Отобрано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пробы молока и молочной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продукции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8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образцах проб был получен положительный результат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отношении производителей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согласованы с прокуратурой и проведены </a:t>
            </a:r>
            <a:r>
              <a:rPr 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внеплановые </a:t>
            </a: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проверки.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Выявлено 2 нарушения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Составлено 2 протокола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2 предписания</a:t>
            </a:r>
          </a:p>
          <a:p>
            <a:pPr marL="85725" indent="-85725">
              <a:buFont typeface="Wingdings" pitchFamily="2" charset="2"/>
              <a:buChar char="§"/>
            </a:pPr>
            <a:r>
              <a:rPr 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Наложено  штрафов на сумму 22 тыс. рублей</a:t>
            </a:r>
            <a:endParaRPr lang="ru-RU" sz="15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203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68878" cy="260648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58689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Профилактические рейды с целью пресечения фактов не санкционированной торговли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446791"/>
            <a:ext cx="2232248" cy="131471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179512" y="1196752"/>
            <a:ext cx="4968552" cy="47525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71596"/>
            <a:ext cx="4392487" cy="4272885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5364088" y="1196752"/>
            <a:ext cx="3600399" cy="4752528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результатам проведенных 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с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целью пресечения фактов нахождения в обороте незаконно добытых водных биологических ресурсов</a:t>
            </a:r>
            <a:r>
              <a:rPr lang="ru-RU" sz="20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выявлено 6 фактов незаконной продажи рыбы общим весом 228,4 кг. Данная продукция была изъята и утилизирована. 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5148064" y="1844825"/>
            <a:ext cx="216024" cy="32403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49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1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продукции животного происхождения, кормов и животных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964227"/>
              </p:ext>
            </p:extLst>
          </p:nvPr>
        </p:nvGraphicFramePr>
        <p:xfrm>
          <a:off x="4932041" y="1108357"/>
          <a:ext cx="3888433" cy="311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729977684"/>
              </p:ext>
            </p:extLst>
          </p:nvPr>
        </p:nvGraphicFramePr>
        <p:xfrm>
          <a:off x="1403648" y="4277296"/>
          <a:ext cx="5688632" cy="23236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3757838" y="3983944"/>
            <a:ext cx="841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0000"/>
                </a:solidFill>
              </a:rPr>
              <a:t>Импорт</a:t>
            </a:r>
            <a:r>
              <a:rPr lang="ru-RU" dirty="0">
                <a:solidFill>
                  <a:prstClr val="black"/>
                </a:solidFill>
              </a:rPr>
              <a:t> </a:t>
            </a: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300492"/>
              </p:ext>
            </p:extLst>
          </p:nvPr>
        </p:nvGraphicFramePr>
        <p:xfrm>
          <a:off x="451061" y="1104824"/>
          <a:ext cx="4314825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pic>
        <p:nvPicPr>
          <p:cNvPr id="13" name="Рисунок 12" descr="RF2_0.t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83671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4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26221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0605"/>
              </p:ext>
            </p:extLst>
          </p:nvPr>
        </p:nvGraphicFramePr>
        <p:xfrm>
          <a:off x="5076058" y="1124745"/>
          <a:ext cx="3888433" cy="3112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Диаграмма 18">
            <a:extLst>
              <a:ext uri="{FF2B5EF4-FFF2-40B4-BE49-F238E27FC236}">
                <a16:creationId xmlns:a16="http://schemas.microsoft.com/office/drawing/2014/main" xmlns="" id="{00000000-0008-0000-0000-00000A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120431"/>
              </p:ext>
            </p:extLst>
          </p:nvPr>
        </p:nvGraphicFramePr>
        <p:xfrm>
          <a:off x="467544" y="908720"/>
          <a:ext cx="4314825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  <p:extLst>
      <p:ext uri="{BB962C8B-B14F-4D97-AF65-F5344CB8AC3E}">
        <p14:creationId xmlns:p14="http://schemas.microsoft.com/office/powerpoint/2010/main" val="1617610901"/>
      </p:ext>
    </p:extLst>
  </p:cSld>
  <p:clrMapOvr>
    <a:masterClrMapping/>
  </p:clrMapOvr>
  <p:transition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116633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Контроль на Государственной границе в Международном аэропорту «Уфа»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18" y="4113314"/>
            <a:ext cx="3275858" cy="2700063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2987824" y="1108357"/>
            <a:ext cx="5941861" cy="289670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sz="1750" dirty="0">
                <a:solidFill>
                  <a:prstClr val="black"/>
                </a:solidFill>
              </a:rPr>
              <a:t>В воздушном пункте пропуска через Государственную границу Российской Федерации в Международном аэропорту «Уфа» специалистами отдела в ходе досмотра ручной клади и багажа пассажиров, следующих из стран СНГ (Грузии, Азербайджана, Таджикистана, Узбекистана) выявлено 223 нарушения ветеринарно-санитарных правил перевозок животноводческих грузов  (отсутствие ветеринарных сопроводительных документов) изъято и утилизировано 658,48 кг продукции животного происхождения.</a:t>
            </a:r>
          </a:p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000108"/>
            <a:ext cx="2700808" cy="30858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86813"/>
            <a:ext cx="2700807" cy="27265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113314"/>
            <a:ext cx="2880320" cy="270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357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11560" y="116633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Работа в режиме санкций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87824" y="1160832"/>
            <a:ext cx="5941861" cy="293301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  <a:p>
            <a:pPr algn="just"/>
            <a:r>
              <a:rPr lang="ru-RU" sz="1100" b="1" dirty="0">
                <a:solidFill>
                  <a:prstClr val="black"/>
                </a:solidFill>
              </a:rPr>
              <a:t>В целях предотвращения нелегальных поставок на территорию Российской Федерации продукции из стран, указанных в постановлениях Правительства Российской Федерации от 07.08.2014 г. № 778 «О мерах по реализации указов президента Российской Федерации от 06.08.2014 г. № 560», от 24.06.2015 г. № 320 и от 29.06.2016 г. № 305 «О продлении действий отдельных специальных экономических мер в целях обеспечения безопасности Российской Федерации» разработан План совместных мероприятий с Управлением ГИБДД МВД России по Республике Башкортостан и Управлением Ространснадзора по Республике Башкортостан на федеральной трассе М5 «Урал». Досмотрено 103 единицы автотранспорта с подконтрольными грузами. За 2018 год совместно с Башкортостанской таможней, Прокуратурой и Роспотребнадзором проведено 13 комиссионных контрольных мероприятий оптовых баз по хранению и реализации продукции животного происхождения. Выявлена продукция из санкционного списка: сыр производства Германии и Нидерландов в количестве 43,05 кг и 5 голов свиней (живым весом 814 кг). Вышеуказанная животноводческая продукция и животные изъяты и уничтожены.</a:t>
            </a:r>
          </a:p>
          <a:p>
            <a:r>
              <a:rPr lang="ru-RU" b="1" dirty="0">
                <a:solidFill>
                  <a:prstClr val="black"/>
                </a:solidFill>
              </a:rPr>
              <a:t> 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730CD36-D3B3-4F95-854D-3F414A6BAE3C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7524" y="4290882"/>
            <a:ext cx="4104456" cy="245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EAA4976-E1F0-49D9-BE1C-BFA0BD80FF9A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4804" y="4290881"/>
            <a:ext cx="4192905" cy="2424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vp05\AppData\Local\Microsoft\Windows\Temporary Internet Files\Content.Word\IMG_20190125_115536.jpg">
            <a:extLst>
              <a:ext uri="{FF2B5EF4-FFF2-40B4-BE49-F238E27FC236}">
                <a16:creationId xmlns:a16="http://schemas.microsoft.com/office/drawing/2014/main" xmlns="" id="{5DCF9FF9-AE22-4D8F-8926-86D2A64FE33B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1328" y="1199754"/>
            <a:ext cx="2741441" cy="2894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3858130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748464" y="6597352"/>
            <a:ext cx="368878" cy="260648"/>
          </a:xfrm>
        </p:spPr>
        <p:txBody>
          <a:bodyPr/>
          <a:lstStyle/>
          <a:p>
            <a:fld id="{A120AF09-E37E-4D04-B26E-F515A1AEEAE5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58689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Основными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цели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задачи профилактики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нарушений при проведении мероприятий по государственному надзору 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755576" y="446791"/>
            <a:ext cx="2232248" cy="131471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5344" tIns="48768" rIns="85344" bIns="48768" numCol="1" spcCol="1270" anchor="ctr" anchorCtr="0">
            <a:noAutofit/>
          </a:bodyPr>
          <a:lstStyle/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2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4" descr="rosselkhoznadzor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8" y="142852"/>
            <a:ext cx="642909" cy="553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pic>
        <p:nvPicPr>
          <p:cNvPr id="17" name="Рисунок 16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19" name="Прямоугольник 18"/>
          <p:cNvSpPr/>
          <p:nvPr/>
        </p:nvSpPr>
        <p:spPr>
          <a:xfrm>
            <a:off x="109862" y="1031608"/>
            <a:ext cx="891421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</a:rPr>
              <a:t>Мотивация </a:t>
            </a:r>
            <a:r>
              <a:rPr lang="ru-RU" sz="1600" dirty="0">
                <a:solidFill>
                  <a:prstClr val="black"/>
                </a:solidFill>
              </a:rPr>
              <a:t>поднадзорных объектов к добросовестному поведению, и как следствие, сокращению количества нарушений в сфере государственного ветеринарного надзора за предупреждением болезней животных и их лечением, а так же выпуск качественной и безопасной в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</a:rPr>
              <a:t>Предупреждение </a:t>
            </a:r>
            <a:r>
              <a:rPr lang="ru-RU" sz="1600" dirty="0">
                <a:solidFill>
                  <a:prstClr val="black"/>
                </a:solidFill>
              </a:rPr>
              <a:t>нарушения хозяйствующими субъектами обязательных требований ветеринарного законодательства, включая устранение причин, факторов и условий, способствующих возможному нарушению обязательных требований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</a:rPr>
              <a:t>Повышение </a:t>
            </a:r>
            <a:r>
              <a:rPr lang="ru-RU" sz="1600" dirty="0">
                <a:solidFill>
                  <a:prstClr val="black"/>
                </a:solidFill>
              </a:rPr>
              <a:t>прозрачности системы государственного контроля (надзора</a:t>
            </a:r>
            <a:r>
              <a:rPr lang="ru-RU" sz="1600" dirty="0" smtClean="0">
                <a:solidFill>
                  <a:prstClr val="black"/>
                </a:solidFill>
              </a:rPr>
              <a:t>);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</a:rPr>
              <a:t>Разъяснение </a:t>
            </a:r>
            <a:r>
              <a:rPr lang="ru-RU" sz="1600" dirty="0">
                <a:solidFill>
                  <a:prstClr val="black"/>
                </a:solidFill>
              </a:rPr>
              <a:t>хозяйствующим субъектам обязательных требований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</a:rPr>
              <a:t>Выявление </a:t>
            </a:r>
            <a:r>
              <a:rPr lang="ru-RU" sz="1600" dirty="0">
                <a:solidFill>
                  <a:prstClr val="black"/>
                </a:solidFill>
              </a:rPr>
              <a:t>причин и условий способствующих нарушению обязательных требований, определение способов устранения или минимизации рисков их возникновения</a:t>
            </a:r>
            <a:r>
              <a:rPr lang="ru-RU" sz="1600" dirty="0" smtClean="0">
                <a:solidFill>
                  <a:prstClr val="black"/>
                </a:solidFill>
              </a:rPr>
              <a:t>;</a:t>
            </a:r>
          </a:p>
          <a:p>
            <a:pPr marL="285750" indent="-285750" algn="just">
              <a:buFont typeface="Wingdings" pitchFamily="2" charset="2"/>
              <a:buChar char="Ø"/>
            </a:pPr>
            <a:r>
              <a:rPr lang="ru-RU" sz="1600" dirty="0" smtClean="0">
                <a:solidFill>
                  <a:prstClr val="black"/>
                </a:solidFill>
              </a:rPr>
              <a:t>Формирование </a:t>
            </a:r>
            <a:r>
              <a:rPr lang="ru-RU" sz="1600" dirty="0">
                <a:solidFill>
                  <a:prstClr val="black"/>
                </a:solidFill>
              </a:rPr>
              <a:t>единого понимания обязательных требований законодательства в сфере государственного ветеринарного надзора у всех поднадзорных объектов</a:t>
            </a:r>
            <a:r>
              <a:rPr lang="ru-RU" sz="1600" dirty="0" smtClean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4298" y="4437112"/>
            <a:ext cx="8809774" cy="1728192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prstClr val="white"/>
                </a:solidFill>
              </a:rPr>
              <a:t>Перед отделом внутреннего ветеринарного надзора равно как и перед другими отделами Управления поставлена задача обеспечения проведения в 2019 году мероприятий, направленных на профилактику нарушений обязательных требований со стороны предпринимательского сообщества, разъяснение обязательности правомерного поведения при осуществлении предпринимательской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138186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Кутлиматов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Ришат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Фаритович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заместитель руководителя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215" y="2348880"/>
            <a:ext cx="7066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БЛАГОДАРЮ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359095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827584" y="2276872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Краткие итоги деятельности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Управления Федеральной службы по ветеринарному и фитосанитарному надзору по Республике Башкортостан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сферах государственного фитосанитарного карантинного надзора, государственного надзора за качеством зерна, семенного контроля и государственного земельного надзора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 12 месяцев 2018 года</a:t>
            </a: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11960" y="4725144"/>
            <a:ext cx="4680520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Гнездин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Алексей Николаевич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и.о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заместителя руководителя Управления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pic>
        <p:nvPicPr>
          <p:cNvPr id="9" name="Picture 2" descr="D:\123\fsvps\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27" y="1010462"/>
            <a:ext cx="8872587" cy="573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трелка влево 3"/>
          <p:cNvSpPr/>
          <p:nvPr/>
        </p:nvSpPr>
        <p:spPr>
          <a:xfrm>
            <a:off x="1916088" y="2996952"/>
            <a:ext cx="1440160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лево 9"/>
          <p:cNvSpPr/>
          <p:nvPr/>
        </p:nvSpPr>
        <p:spPr>
          <a:xfrm>
            <a:off x="1916088" y="4221088"/>
            <a:ext cx="1440160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лево 10"/>
          <p:cNvSpPr/>
          <p:nvPr/>
        </p:nvSpPr>
        <p:spPr>
          <a:xfrm>
            <a:off x="1916088" y="4653136"/>
            <a:ext cx="1440160" cy="288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0256" y="3068960"/>
            <a:ext cx="1461424" cy="2279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0256" y="4653136"/>
            <a:ext cx="15334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30256" y="4221088"/>
            <a:ext cx="1533432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82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rshn-nso.ru/wp-content/gallery/nadzor-v-oblasti-karantina-rastenij/DSC08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1650724"/>
            <a:ext cx="3240533" cy="249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rsn-rostov.ru/upload/iblock/595/_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81166"/>
            <a:ext cx="3168352" cy="251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7856" y="1196752"/>
            <a:ext cx="8055346" cy="6480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Фитосанитарный надзор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856" y="3501008"/>
            <a:ext cx="8055346" cy="31683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Показатели деятельности в области фитосанитарного надзора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за 2018 год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Проведено контрольно-надзорных мероприятий 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ru-RU" sz="2800" b="1" dirty="0" smtClean="0">
                <a:solidFill>
                  <a:srgbClr val="FF0000"/>
                </a:solidFill>
              </a:rPr>
              <a:t>776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ВЫЯВЛЕНО </a:t>
            </a:r>
            <a:r>
              <a:rPr lang="ru-RU" sz="6000" b="1" dirty="0" smtClean="0">
                <a:solidFill>
                  <a:srgbClr val="0070C0"/>
                </a:solidFill>
              </a:rPr>
              <a:t>362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НАРУШЕНИЯ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Составлено протоколов – </a:t>
            </a:r>
            <a:r>
              <a:rPr lang="ru-RU" sz="2800" b="1" dirty="0" smtClean="0">
                <a:solidFill>
                  <a:srgbClr val="FF0000"/>
                </a:solidFill>
              </a:rPr>
              <a:t>362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Наложено штрафов – </a:t>
            </a:r>
            <a:r>
              <a:rPr lang="ru-RU" sz="2800" b="1" dirty="0" smtClean="0">
                <a:solidFill>
                  <a:srgbClr val="FF0000"/>
                </a:solidFill>
              </a:rPr>
              <a:t>242,7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тыс. руб.</a:t>
            </a: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30" name="Picture 6" descr="https://rsn-rostov.ru/upload/iblock/a44/ambrozia_ka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2304256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9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15495787"/>
              </p:ext>
            </p:extLst>
          </p:nvPr>
        </p:nvGraphicFramePr>
        <p:xfrm>
          <a:off x="116307" y="966376"/>
          <a:ext cx="8633168" cy="596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677"/>
            <a:ext cx="9144000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282" y="5395253"/>
            <a:ext cx="5472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Сумма наложенных штрафов (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тыс.руб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.):</a:t>
            </a:r>
            <a:br>
              <a:rPr lang="ru-RU" sz="1400" b="1" dirty="0">
                <a:latin typeface="Arial" pitchFamily="34" charset="0"/>
                <a:cs typeface="Arial" pitchFamily="34" charset="0"/>
              </a:rPr>
            </a:br>
            <a:r>
              <a:rPr lang="ru-RU" sz="1400" b="1" dirty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г. </a:t>
            </a:r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– 6501,62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      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г. – 5920,05</a:t>
            </a:r>
          </a:p>
          <a:p>
            <a:r>
              <a:rPr lang="ru-RU" sz="1400" b="1" dirty="0">
                <a:latin typeface="Arial" pitchFamily="34" charset="0"/>
                <a:cs typeface="Arial" pitchFamily="34" charset="0"/>
              </a:rPr>
              <a:t>Сумма взысканных штрафов (</a:t>
            </a:r>
            <a:r>
              <a:rPr lang="ru-RU" sz="1400" b="1" dirty="0" err="1">
                <a:latin typeface="Arial" pitchFamily="34" charset="0"/>
                <a:cs typeface="Arial" pitchFamily="34" charset="0"/>
              </a:rPr>
              <a:t>тыс.руб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.):</a:t>
            </a:r>
          </a:p>
          <a:p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201</a:t>
            </a:r>
            <a:r>
              <a:rPr lang="en-US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г. – </a:t>
            </a:r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5993,58</a:t>
            </a:r>
            <a:r>
              <a:rPr lang="ru-RU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      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2018 г. – 4748,48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15617" y="74662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контрольно-надзорной деятельности Управления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201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-201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гг.</a:t>
            </a:r>
          </a:p>
        </p:txBody>
      </p:sp>
      <p:pic>
        <p:nvPicPr>
          <p:cNvPr id="11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92080" y="6087815"/>
            <a:ext cx="613302" cy="4224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92%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871641" y="6113398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взыскиваемость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8743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http://agitpro.su/wp-content/uploads/2014/10/1385724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91" y="3861048"/>
            <a:ext cx="31176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old.rsn-rb.ru/images/news/4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72816"/>
            <a:ext cx="3192157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395536" y="1196752"/>
            <a:ext cx="8304724" cy="4320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Часто допускаемые нарушения в сфере фитосанитарного надзора</a:t>
            </a:r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107504" y="1916832"/>
            <a:ext cx="6213952" cy="1872208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Нарушение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правил борьбы с карантинными, особо опасными и опасными вредителями растений, возбудителями болезней растений, растениями – сорняками</a:t>
            </a:r>
          </a:p>
        </p:txBody>
      </p:sp>
      <p:sp>
        <p:nvSpPr>
          <p:cNvPr id="22" name="Загнутый угол 21"/>
          <p:cNvSpPr/>
          <p:nvPr/>
        </p:nvSpPr>
        <p:spPr>
          <a:xfrm>
            <a:off x="2843808" y="4293096"/>
            <a:ext cx="6031348" cy="1728192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3">
                    <a:lumMod val="50000"/>
                  </a:schemeClr>
                </a:solidFill>
              </a:rPr>
              <a:t>Нарушение правил 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производства, хранения, использования и реализации </a:t>
            </a:r>
            <a:r>
              <a:rPr lang="ru-RU" sz="2400" b="1" dirty="0" err="1">
                <a:solidFill>
                  <a:schemeClr val="accent3">
                    <a:lumMod val="50000"/>
                  </a:schemeClr>
                </a:solidFill>
              </a:rPr>
              <a:t>подкарантинной</a:t>
            </a:r>
            <a:r>
              <a:rPr lang="ru-RU" sz="2400" b="1" dirty="0">
                <a:solidFill>
                  <a:schemeClr val="accent3">
                    <a:lumMod val="50000"/>
                  </a:schemeClr>
                </a:solidFill>
              </a:rPr>
              <a:t> продукции </a:t>
            </a:r>
            <a:endParaRPr lang="ru-RU" sz="2400" b="1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77856" y="6237312"/>
            <a:ext cx="7954583" cy="5040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Не проводятся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обследования </a:t>
            </a:r>
            <a:r>
              <a:rPr lang="ru-RU" i="1" dirty="0" err="1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подкарантинных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 объектов </a:t>
            </a:r>
            <a:endParaRPr lang="ru-RU" i="1" dirty="0" smtClean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  <a:p>
            <a:pPr algn="ctr"/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на </a:t>
            </a:r>
            <a:r>
              <a:rPr lang="ru-RU" i="1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наличие карантинных </a:t>
            </a:r>
            <a:r>
              <a:rPr lang="ru-RU" i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объектов </a:t>
            </a:r>
            <a:endParaRPr lang="ru-RU" b="1" i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86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://rshn32.ru/files/2018/04/SAM_0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428363"/>
            <a:ext cx="3390679" cy="292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news.tunadzor.ru/files/sem_1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965" y="1845840"/>
            <a:ext cx="3333750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rsnadzor21.cap.ru/Content/news/201804/06/image001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1974" y="1920562"/>
            <a:ext cx="2418178" cy="18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7856" y="1196752"/>
            <a:ext cx="8055346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600" b="1" i="1" dirty="0" smtClean="0">
                <a:solidFill>
                  <a:schemeClr val="accent6">
                    <a:lumMod val="50000"/>
                  </a:schemeClr>
                </a:solidFill>
              </a:rPr>
              <a:t>Контроль и надзор в области качества и безопасности зерна</a:t>
            </a:r>
            <a:endParaRPr lang="ru-RU" sz="2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856" y="3501008"/>
            <a:ext cx="8055346" cy="31683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оказатели деятельности в области качества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 безопасности зерна за 2018 год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Проведено контрольно-надзорных мероприятий – </a:t>
            </a:r>
            <a:r>
              <a:rPr lang="ru-RU" sz="2800" b="1" dirty="0" smtClean="0">
                <a:solidFill>
                  <a:srgbClr val="FF0000"/>
                </a:solidFill>
              </a:rPr>
              <a:t>128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ВЫЯВЛЕНО </a:t>
            </a:r>
            <a:r>
              <a:rPr lang="ru-RU" sz="6000" b="1" dirty="0" smtClean="0">
                <a:solidFill>
                  <a:srgbClr val="0070C0"/>
                </a:solidFill>
              </a:rPr>
              <a:t>31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НАРУШЕНИЕ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Составлено протоколов – </a:t>
            </a:r>
            <a:r>
              <a:rPr lang="ru-RU" sz="2800" b="1" dirty="0" smtClean="0">
                <a:solidFill>
                  <a:srgbClr val="FF0000"/>
                </a:solidFill>
              </a:rPr>
              <a:t>31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Наложено штрафов – </a:t>
            </a:r>
            <a:r>
              <a:rPr lang="ru-RU" sz="2800" b="1" dirty="0" smtClean="0">
                <a:solidFill>
                  <a:srgbClr val="FF0000"/>
                </a:solidFill>
              </a:rPr>
              <a:t>138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тыс. руб.</a:t>
            </a: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04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bryansk.grainboard.ru/data/news/349881/shutterstock_876259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797152"/>
            <a:ext cx="4206512" cy="1974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ogost.ru/wp-content/uploads/2018/04/2-%D0%B4%D0%B5%D0%BA%D0%BB%D0%B0%D1%80%D0%B0%D1%86%D0%B8%D1%8F-%D0%A2%D0%A0-%D0%A2%D0%A1-%C2%AB%D0%9E-%D0%B1%D0%B5%D0%B7%D0%BE%D0%BF%D0%B0%D1%81%D0%BD%D0%BE%D1%81%D1%82%D0%B8-%D0%B7%D0%B5%D1%80%D0%BD%D0%B0%C2%BB-300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59" y="2636912"/>
            <a:ext cx="3312368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www.oren-refcentr.ru/uploads/posts/2018-06/1529497444_screenshot_47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02" y="1772816"/>
            <a:ext cx="45815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67544" y="1196752"/>
            <a:ext cx="8352928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Часто допускаемые нарушения в сфере контроля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качества и безопасности зерна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Горизонтальный свиток 10"/>
          <p:cNvSpPr/>
          <p:nvPr/>
        </p:nvSpPr>
        <p:spPr>
          <a:xfrm>
            <a:off x="230256" y="1844824"/>
            <a:ext cx="4786274" cy="18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7030A0"/>
                </a:solidFill>
              </a:rPr>
              <a:t>Нарушение требований Технического </a:t>
            </a:r>
            <a:r>
              <a:rPr lang="ru-RU" b="1" dirty="0">
                <a:solidFill>
                  <a:srgbClr val="7030A0"/>
                </a:solidFill>
              </a:rPr>
              <a:t>регламента Т</a:t>
            </a:r>
            <a:r>
              <a:rPr lang="ru-RU" b="1" dirty="0" smtClean="0">
                <a:solidFill>
                  <a:srgbClr val="7030A0"/>
                </a:solidFill>
              </a:rPr>
              <a:t>аможенного союза                 «О безопасности зерна» </a:t>
            </a:r>
          </a:p>
          <a:p>
            <a:pPr algn="r"/>
            <a:r>
              <a:rPr lang="ru-RU" b="1" dirty="0" smtClean="0">
                <a:solidFill>
                  <a:srgbClr val="7030A0"/>
                </a:solidFill>
              </a:rPr>
              <a:t>при хранении зерна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5101521" y="3501008"/>
            <a:ext cx="3718951" cy="1800200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7030A0"/>
                </a:solidFill>
              </a:rPr>
              <a:t>Выпуск зерна в обращение без деклараций о соответстви</a:t>
            </a:r>
            <a:r>
              <a:rPr lang="ru-RU" b="1" dirty="0">
                <a:solidFill>
                  <a:srgbClr val="7030A0"/>
                </a:solidFill>
              </a:rPr>
              <a:t>и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81055" y="5085182"/>
            <a:ext cx="4786274" cy="1643583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rgbClr val="7030A0"/>
                </a:solidFill>
              </a:rPr>
              <a:t>Недостоверное декларирование зерна, отсутствие производственного контроля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6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agrobook.ru/sites/default/files/952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540" y="1772816"/>
            <a:ext cx="2859175" cy="24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tatianakoreneva.files.wordpress.com/2012/05/d0b2d0b5d0b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44824"/>
            <a:ext cx="3960439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7856" y="1196752"/>
            <a:ext cx="8055346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Семенной контроль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856" y="3501008"/>
            <a:ext cx="8055346" cy="316835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Показатели деятельности в области семенного контроля за 2018 год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Проведено контрольно-надзорных мероприятий – </a:t>
            </a:r>
            <a:r>
              <a:rPr lang="ru-RU" sz="2800" b="1" dirty="0" smtClean="0">
                <a:solidFill>
                  <a:srgbClr val="FF0000"/>
                </a:solidFill>
              </a:rPr>
              <a:t>321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ВЫЯВЛЕНО </a:t>
            </a:r>
            <a:r>
              <a:rPr lang="ru-RU" sz="6000" b="1" dirty="0" smtClean="0">
                <a:solidFill>
                  <a:srgbClr val="0070C0"/>
                </a:solidFill>
              </a:rPr>
              <a:t>204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НАРУШЕНИЯ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Составлено протоколов – </a:t>
            </a:r>
            <a:r>
              <a:rPr lang="ru-RU" sz="2800" b="1" dirty="0" smtClean="0">
                <a:solidFill>
                  <a:srgbClr val="FF0000"/>
                </a:solidFill>
              </a:rPr>
              <a:t>204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Наложено штрафов – </a:t>
            </a:r>
            <a:r>
              <a:rPr lang="ru-RU" sz="2800" b="1" dirty="0" smtClean="0">
                <a:solidFill>
                  <a:srgbClr val="FF0000"/>
                </a:solidFill>
              </a:rPr>
              <a:t>112,15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тыс. руб.</a:t>
            </a: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6" name="Picture 4" descr="http://smolnarod.ru/wp-content/uploads/2018/11/semena_ovena_8b9f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100153"/>
            <a:ext cx="1999716" cy="13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83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agromirsemena.ru/images/doc/13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39" y="4712700"/>
            <a:ext cx="1935893" cy="2023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868" y="3897051"/>
            <a:ext cx="3985083" cy="1935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513486"/>
            <a:ext cx="3672311" cy="1563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1588237"/>
            <a:ext cx="4357718" cy="1876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598" y="1124744"/>
            <a:ext cx="8734232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Часто допускаемые нарушения в сфере семенного контроля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707904" y="1628800"/>
            <a:ext cx="5112568" cy="1224136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В семенохранилище одновременно хранятся разные сорта и культуры без соответствующих разделений между ними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72356" y="2852936"/>
            <a:ext cx="4875708" cy="1224136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7030A0"/>
                </a:solidFill>
              </a:rPr>
              <a:t>Протекает кровля склада (при нахождении семян в </a:t>
            </a:r>
            <a:r>
              <a:rPr lang="ru-RU" b="1" dirty="0" smtClean="0">
                <a:solidFill>
                  <a:srgbClr val="7030A0"/>
                </a:solidFill>
              </a:rPr>
              <a:t>семенохранилище допущена </a:t>
            </a:r>
            <a:r>
              <a:rPr lang="ru-RU" b="1" dirty="0">
                <a:solidFill>
                  <a:srgbClr val="7030A0"/>
                </a:solidFill>
              </a:rPr>
              <a:t>их порча и увлажнение)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211960" y="3906615"/>
            <a:ext cx="4608512" cy="1332148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В семенохранилище вместе с семенами хранятся посторонние </a:t>
            </a:r>
            <a:r>
              <a:rPr lang="ru-RU" b="1" smtClean="0">
                <a:solidFill>
                  <a:srgbClr val="7030A0"/>
                </a:solidFill>
              </a:rPr>
              <a:t>предметы </a:t>
            </a:r>
          </a:p>
          <a:p>
            <a:pPr algn="r"/>
            <a:r>
              <a:rPr lang="ru-RU" b="1" smtClean="0">
                <a:solidFill>
                  <a:srgbClr val="7030A0"/>
                </a:solidFill>
              </a:rPr>
              <a:t>(</a:t>
            </a:r>
            <a:r>
              <a:rPr lang="ru-RU" b="1" dirty="0" smtClean="0">
                <a:solidFill>
                  <a:srgbClr val="7030A0"/>
                </a:solidFill>
              </a:rPr>
              <a:t>с/х </a:t>
            </a:r>
            <a:r>
              <a:rPr lang="ru-RU" b="1" dirty="0">
                <a:solidFill>
                  <a:srgbClr val="7030A0"/>
                </a:solidFill>
              </a:rPr>
              <a:t>машины, хлам)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266320" y="5517232"/>
            <a:ext cx="5745840" cy="1218566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b="1" dirty="0" smtClean="0">
              <a:solidFill>
                <a:srgbClr val="7030A0"/>
              </a:solidFill>
            </a:endParaRPr>
          </a:p>
          <a:p>
            <a:r>
              <a:rPr lang="ru-RU" b="1" dirty="0" smtClean="0">
                <a:solidFill>
                  <a:srgbClr val="7030A0"/>
                </a:solidFill>
              </a:rPr>
              <a:t>Произведен </a:t>
            </a:r>
            <a:r>
              <a:rPr lang="ru-RU" b="1" dirty="0">
                <a:solidFill>
                  <a:srgbClr val="7030A0"/>
                </a:solidFill>
              </a:rPr>
              <a:t>высев семян без документов, удостоверяющих сортовые и посевные качества семян</a:t>
            </a:r>
          </a:p>
          <a:p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https://st35.stpulscen.ru/images/licenses/001/177/842_big.jpg?1459424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2976132" cy="267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lpravda.ru/pictures/news/big/60710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93096"/>
            <a:ext cx="4064790" cy="244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teplica-exp.ru/wp-content/uploads/2017/02/Semena-cvetov-v-paketak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40" y="3818977"/>
            <a:ext cx="3948404" cy="2133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gossort.com/wp-content/uploads/2017/02/rees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0691"/>
            <a:ext cx="290115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62598" y="1124744"/>
            <a:ext cx="8734232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Часто допускаемые нарушения в сфере семенного контроля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3923928" y="1512291"/>
            <a:ext cx="4551285" cy="1224136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7030A0"/>
                </a:solidFill>
              </a:rPr>
              <a:t>Семена не включены в Государственный реестр селекционных достижений, допущенных к использованию по РФ</a:t>
            </a:r>
          </a:p>
        </p:txBody>
      </p:sp>
      <p:sp>
        <p:nvSpPr>
          <p:cNvPr id="12" name="Горизонтальный свиток 11"/>
          <p:cNvSpPr/>
          <p:nvPr/>
        </p:nvSpPr>
        <p:spPr>
          <a:xfrm>
            <a:off x="272356" y="2852936"/>
            <a:ext cx="4731692" cy="1224136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Нет документов  на реализованные или реализуемые семена сельскохозяйственных растений</a:t>
            </a: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4211960" y="3897052"/>
            <a:ext cx="4608512" cy="1332148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7030A0"/>
                </a:solidFill>
              </a:rPr>
              <a:t>Нет соответствующих документов (свидетельства) на реализуемые пакетированные семена</a:t>
            </a: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272356" y="5200356"/>
            <a:ext cx="4357358" cy="1503784"/>
          </a:xfrm>
          <a:prstGeom prst="horizontalScroll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ru-RU" b="1" dirty="0">
                <a:solidFill>
                  <a:srgbClr val="7030A0"/>
                </a:solidFill>
              </a:rPr>
              <a:t>Нет этикеток (ярлыков) </a:t>
            </a:r>
          </a:p>
          <a:p>
            <a:pPr algn="r"/>
            <a:r>
              <a:rPr lang="ru-RU" b="1" dirty="0">
                <a:solidFill>
                  <a:srgbClr val="7030A0"/>
                </a:solidFill>
              </a:rPr>
              <a:t>на реализуемые (или реализованные) </a:t>
            </a:r>
            <a:r>
              <a:rPr lang="ru-RU" b="1" dirty="0" smtClean="0">
                <a:solidFill>
                  <a:srgbClr val="7030A0"/>
                </a:solidFill>
              </a:rPr>
              <a:t>семена, саженцы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www.rsn-chel.ru/wp-content/uploads/2016/10/foto-Agapovskoe-s.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3369595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www.tulapressa.ru/wp-content/images/536dfef8b76e08.761407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" y="1916832"/>
            <a:ext cx="339986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7856" y="1196752"/>
            <a:ext cx="8055346" cy="7920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solidFill>
                  <a:schemeClr val="accent6">
                    <a:lumMod val="50000"/>
                  </a:schemeClr>
                </a:solidFill>
              </a:rPr>
              <a:t>Государственный земельный надзор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7856" y="3501008"/>
            <a:ext cx="8055346" cy="3168352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Показатели деятельности в области земельного надзора за 2018 год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Проведено контрольно-надзорных мероприятий – </a:t>
            </a:r>
            <a:r>
              <a:rPr lang="ru-RU" sz="2800" b="1" dirty="0" smtClean="0">
                <a:solidFill>
                  <a:srgbClr val="FF0000"/>
                </a:solidFill>
              </a:rPr>
              <a:t>639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ВЫЯВЛЕНО </a:t>
            </a:r>
            <a:r>
              <a:rPr lang="ru-RU" sz="6000" b="1" dirty="0" smtClean="0">
                <a:solidFill>
                  <a:srgbClr val="0070C0"/>
                </a:solidFill>
              </a:rPr>
              <a:t>332</a:t>
            </a:r>
            <a:r>
              <a:rPr lang="ru-RU" sz="16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НАРУШЕНИЯ на общей площади </a:t>
            </a:r>
            <a:r>
              <a:rPr lang="ru-RU" b="1" dirty="0" smtClean="0">
                <a:solidFill>
                  <a:srgbClr val="FF0000"/>
                </a:solidFill>
              </a:rPr>
              <a:t>10769,6 </a:t>
            </a:r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га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Составлено протоколов – </a:t>
            </a:r>
            <a:r>
              <a:rPr lang="ru-RU" sz="2800" b="1" dirty="0" smtClean="0">
                <a:solidFill>
                  <a:srgbClr val="FF0000"/>
                </a:solidFill>
              </a:rPr>
              <a:t>332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50000"/>
                  </a:schemeClr>
                </a:solidFill>
              </a:rPr>
              <a:t>Наложено штрафов – </a:t>
            </a:r>
            <a:r>
              <a:rPr lang="ru-RU" sz="2800" b="1" dirty="0" smtClean="0">
                <a:solidFill>
                  <a:srgbClr val="FF0000"/>
                </a:solidFill>
              </a:rPr>
              <a:t>3733,8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тыс. руб.</a:t>
            </a: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100" name="Picture 4" descr="http://rsn-omsk.ru/img/site/zeml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48564"/>
            <a:ext cx="1846085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28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77856" y="1052736"/>
            <a:ext cx="8055346" cy="5760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ОСНОВНЫЕ НАРУШЕНИЯ В СФЕРЕ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ГОСУДАРСТВЕННОГО ЗЕМЕЛЬНОГО НАДЗОРА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96219" y="1713869"/>
            <a:ext cx="8784976" cy="496855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124" name="Picture 4" descr="https://cdn12.picryl.com/photo/2016/12/31/field-agriculture-harvest-83c320-10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568952" cy="487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3203848" y="1869480"/>
            <a:ext cx="2481976" cy="146542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Самовольное снятие и перемещение плодородного слоя почвы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ч</a:t>
            </a:r>
            <a:r>
              <a:rPr lang="ru-RU" sz="1400" b="1" dirty="0" smtClean="0">
                <a:solidFill>
                  <a:srgbClr val="FF0000"/>
                </a:solidFill>
              </a:rPr>
              <a:t>. 1 ст</a:t>
            </a:r>
            <a:r>
              <a:rPr lang="ru-RU" sz="1400" b="1" dirty="0">
                <a:solidFill>
                  <a:srgbClr val="FF0000"/>
                </a:solidFill>
              </a:rPr>
              <a:t>. </a:t>
            </a:r>
            <a:r>
              <a:rPr lang="ru-RU" sz="1400" b="1" dirty="0" smtClean="0">
                <a:solidFill>
                  <a:srgbClr val="FF0000"/>
                </a:solidFill>
              </a:rPr>
              <a:t>8.6 </a:t>
            </a:r>
            <a:r>
              <a:rPr lang="ru-RU" sz="1400" b="1" dirty="0">
                <a:solidFill>
                  <a:srgbClr val="FF0000"/>
                </a:solidFill>
              </a:rPr>
              <a:t>КоАП РФ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8</a:t>
            </a:r>
            <a:r>
              <a:rPr lang="ru-RU" sz="3200" b="1" dirty="0" smtClean="0">
                <a:solidFill>
                  <a:srgbClr val="FF0000"/>
                </a:solidFill>
              </a:rPr>
              <a:t>0 </a:t>
            </a:r>
            <a:r>
              <a:rPr lang="ru-RU" sz="3200" b="1" dirty="0">
                <a:solidFill>
                  <a:srgbClr val="FF0000"/>
                </a:solidFill>
              </a:rPr>
              <a:t>шт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67544" y="2179760"/>
            <a:ext cx="2481976" cy="2160241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Невыполнение установленных требований и обязательных мероприятий по улучшению, защите земель</a:t>
            </a:r>
          </a:p>
          <a:p>
            <a:pPr algn="ctr"/>
            <a:r>
              <a:rPr lang="ru-RU" sz="1400" b="1" dirty="0" smtClean="0">
                <a:solidFill>
                  <a:srgbClr val="FF0000"/>
                </a:solidFill>
              </a:rPr>
              <a:t>ч 2. ст. 8.7 КоАП РФ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150 шт</a:t>
            </a:r>
            <a:r>
              <a:rPr lang="ru-RU" sz="3200" dirty="0" smtClean="0">
                <a:solidFill>
                  <a:srgbClr val="FF0000"/>
                </a:solidFill>
              </a:rPr>
              <a:t>.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79438" y="2492896"/>
            <a:ext cx="2481976" cy="184694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Невыполнение или несвоевременное выполнение обязанностей по рекультивации земель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ч. </a:t>
            </a:r>
            <a:r>
              <a:rPr lang="ru-RU" sz="1400" b="1" dirty="0" smtClean="0">
                <a:solidFill>
                  <a:srgbClr val="FF0000"/>
                </a:solidFill>
              </a:rPr>
              <a:t>1 </a:t>
            </a:r>
            <a:r>
              <a:rPr lang="ru-RU" sz="1400" b="1" dirty="0">
                <a:solidFill>
                  <a:srgbClr val="FF0000"/>
                </a:solidFill>
              </a:rPr>
              <a:t>ст. </a:t>
            </a:r>
            <a:r>
              <a:rPr lang="ru-RU" sz="1400" b="1" dirty="0" smtClean="0">
                <a:solidFill>
                  <a:srgbClr val="FF0000"/>
                </a:solidFill>
              </a:rPr>
              <a:t>8.7 </a:t>
            </a:r>
            <a:r>
              <a:rPr lang="ru-RU" sz="1400" b="1" dirty="0">
                <a:solidFill>
                  <a:srgbClr val="FF0000"/>
                </a:solidFill>
              </a:rPr>
              <a:t>КоАП РФ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1 </a:t>
            </a:r>
            <a:r>
              <a:rPr lang="ru-RU" sz="3200" b="1" dirty="0">
                <a:solidFill>
                  <a:srgbClr val="FF0000"/>
                </a:solidFill>
              </a:rPr>
              <a:t>шт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67544" y="4653136"/>
            <a:ext cx="2481976" cy="16739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Уничтожение </a:t>
            </a:r>
            <a:r>
              <a:rPr lang="ru-RU" sz="1400" b="1" dirty="0">
                <a:solidFill>
                  <a:schemeClr val="tx1"/>
                </a:solidFill>
              </a:rPr>
              <a:t>плодородного слоя </a:t>
            </a:r>
            <a:r>
              <a:rPr lang="ru-RU" sz="1400" b="1" dirty="0" smtClean="0">
                <a:solidFill>
                  <a:schemeClr val="tx1"/>
                </a:solidFill>
              </a:rPr>
              <a:t>почвы при производстве земляных работ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ч. 2 ст. 8.6 КоАП РФ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61 </a:t>
            </a:r>
            <a:r>
              <a:rPr lang="ru-RU" sz="3200" b="1" dirty="0">
                <a:solidFill>
                  <a:srgbClr val="FF0000"/>
                </a:solidFill>
              </a:rPr>
              <a:t>шт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31040" y="3789040"/>
            <a:ext cx="2481976" cy="129614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Повреждение защитного лесного насаждения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ч. 2 ст. </a:t>
            </a:r>
            <a:r>
              <a:rPr lang="ru-RU" sz="1400" b="1" dirty="0" smtClean="0">
                <a:solidFill>
                  <a:srgbClr val="FF0000"/>
                </a:solidFill>
              </a:rPr>
              <a:t>10.10 КоАП </a:t>
            </a:r>
            <a:r>
              <a:rPr lang="ru-RU" sz="1400" b="1" dirty="0">
                <a:solidFill>
                  <a:srgbClr val="FF0000"/>
                </a:solidFill>
              </a:rPr>
              <a:t>РФ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27 </a:t>
            </a:r>
            <a:r>
              <a:rPr lang="ru-RU" sz="3200" b="1" dirty="0">
                <a:solidFill>
                  <a:srgbClr val="FF0000"/>
                </a:solidFill>
              </a:rPr>
              <a:t>шт.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237025" y="4509120"/>
            <a:ext cx="2481976" cy="172819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Неуплата административного штрафа в установленный законом срок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1400" b="1" dirty="0">
                <a:solidFill>
                  <a:srgbClr val="FF0000"/>
                </a:solidFill>
              </a:rPr>
              <a:t>ч. 1</a:t>
            </a:r>
            <a:r>
              <a:rPr lang="ru-RU" sz="1400" b="1" dirty="0" smtClean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rgbClr val="FF0000"/>
                </a:solidFill>
              </a:rPr>
              <a:t>ст. </a:t>
            </a:r>
            <a:r>
              <a:rPr lang="ru-RU" sz="1400" b="1" dirty="0" smtClean="0">
                <a:solidFill>
                  <a:srgbClr val="FF0000"/>
                </a:solidFill>
              </a:rPr>
              <a:t>20.25 </a:t>
            </a:r>
            <a:r>
              <a:rPr lang="ru-RU" sz="1400" b="1" dirty="0">
                <a:solidFill>
                  <a:srgbClr val="FF0000"/>
                </a:solidFill>
              </a:rPr>
              <a:t>КоАП РФ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7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  <a:r>
              <a:rPr lang="ru-RU" sz="3200" b="1" dirty="0">
                <a:solidFill>
                  <a:srgbClr val="FF0000"/>
                </a:solidFill>
              </a:rPr>
              <a:t>шт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231617" y="5490113"/>
            <a:ext cx="2481976" cy="77870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Против порядка управления</a:t>
            </a:r>
            <a:endParaRPr lang="ru-RU" sz="1400" b="1" dirty="0">
              <a:solidFill>
                <a:schemeClr val="tx1"/>
              </a:solidFill>
            </a:endParaRP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6</a:t>
            </a:r>
            <a:r>
              <a:rPr lang="ru-RU" sz="3200" b="1" dirty="0" smtClean="0">
                <a:solidFill>
                  <a:srgbClr val="FF0000"/>
                </a:solidFill>
              </a:rPr>
              <a:t> шт</a:t>
            </a:r>
            <a:r>
              <a:rPr lang="ru-RU" sz="32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248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7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905818" y="4725143"/>
            <a:ext cx="5184576" cy="936104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допускать добычу общераспространенных полезных ископаемых без оформления разрешительной документации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95682" y="2307458"/>
            <a:ext cx="6102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/>
              </a:rPr>
              <a:t> </a:t>
            </a:r>
            <a:endParaRPr lang="ru-RU" sz="2600" b="1" dirty="0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107504" y="1172572"/>
            <a:ext cx="5184576" cy="1392332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И</a:t>
            </a:r>
            <a:r>
              <a:rPr lang="ru-RU" sz="1600" dirty="0" smtClean="0"/>
              <a:t>спользовать </a:t>
            </a:r>
            <a:r>
              <a:rPr lang="ru-RU" sz="1600" dirty="0"/>
              <a:t>земельный участок сельскохозяйственного назначения для ведения сельскохозяйственного производства или иной деятельности, связанной с сельскохозяйственным производством, в соответствии с установленным видом разрешенного </a:t>
            </a:r>
            <a:r>
              <a:rPr lang="ru-RU" sz="1600" dirty="0" smtClean="0"/>
              <a:t>использования</a:t>
            </a:r>
            <a:endParaRPr lang="ru-RU" sz="1600" dirty="0"/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3854543" y="2924944"/>
            <a:ext cx="5184576" cy="7200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Н</a:t>
            </a:r>
            <a:r>
              <a:rPr lang="ru-RU" sz="1600" dirty="0" smtClean="0"/>
              <a:t>е </a:t>
            </a:r>
            <a:r>
              <a:rPr lang="ru-RU" sz="1600" dirty="0"/>
              <a:t>допускать зарастание земельных участков сорной и древесно-кустарниковой растительностью</a:t>
            </a:r>
            <a:endParaRPr lang="ru-RU" sz="1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107504" y="3789040"/>
            <a:ext cx="5184576" cy="7200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</a:t>
            </a:r>
            <a:r>
              <a:rPr lang="ru-RU" dirty="0" smtClean="0"/>
              <a:t>облюдать </a:t>
            </a:r>
            <a:r>
              <a:rPr lang="ru-RU" dirty="0"/>
              <a:t>регламенты по применению пестицидов и </a:t>
            </a:r>
            <a:r>
              <a:rPr lang="ru-RU" dirty="0" err="1"/>
              <a:t>агрохимикатов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150234" y="5805264"/>
            <a:ext cx="5184576" cy="72008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Н</a:t>
            </a:r>
            <a:r>
              <a:rPr lang="ru-RU" dirty="0" smtClean="0"/>
              <a:t>е </a:t>
            </a:r>
            <a:r>
              <a:rPr lang="ru-RU" dirty="0"/>
              <a:t>размещать на земельных участках отходы производства и потребления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6148" name="Picture 4" descr="http://mcx.ru/upload/iblock/e3c/e3c842f78f74edf3f6b748878a3b0a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9" y="1111243"/>
            <a:ext cx="3565596" cy="18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img.yroom.ru/news/400/380f794d143cb6d212c09f8de2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09" y="2590298"/>
            <a:ext cx="2763326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www.farminguk.com/images/News/44449_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369" y="3509075"/>
            <a:ext cx="3135292" cy="129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orenburg-time.ru/www/news/2013/8/2913395401628216_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81" y="4456469"/>
            <a:ext cx="3385541" cy="147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http://www.fsvps.ru/fsvps-docs/ru/news/files/18278/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339" y="5589240"/>
            <a:ext cx="2232248" cy="126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286351" y="1700808"/>
            <a:ext cx="14974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лево 7"/>
          <p:cNvSpPr/>
          <p:nvPr/>
        </p:nvSpPr>
        <p:spPr>
          <a:xfrm>
            <a:off x="3707904" y="3054613"/>
            <a:ext cx="146639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27741"/>
            <a:ext cx="18256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Стрелка влево 13"/>
          <p:cNvSpPr/>
          <p:nvPr/>
        </p:nvSpPr>
        <p:spPr>
          <a:xfrm>
            <a:off x="3707904" y="5013176"/>
            <a:ext cx="197914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5334809" y="5929922"/>
            <a:ext cx="1685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414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vis-cge.grodno.by/wp-content/uploads/2018/09/105-1024x469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8" y="1825741"/>
            <a:ext cx="4320480" cy="318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23058" y="1134232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КАК ИЗБЕЖАТЬ СОВЕРШЕНИЯ НАРУШЕНИЙ</a:t>
            </a:r>
            <a:endParaRPr lang="ru-RU" sz="3200" b="1" dirty="0">
              <a:solidFill>
                <a:srgbClr val="FF66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1205" y="4797152"/>
            <a:ext cx="86061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ПРОЙТИ САМООБСЛЕДОВАНИЕ </a:t>
            </a:r>
          </a:p>
          <a:p>
            <a:pPr algn="ctr"/>
            <a:r>
              <a:rPr lang="ru-RU" sz="3200" b="1" dirty="0" smtClean="0"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ПО СОБЛЮДЕНИЮ </a:t>
            </a:r>
          </a:p>
          <a:p>
            <a:pPr algn="ctr"/>
            <a:r>
              <a:rPr lang="ru-RU" sz="3200" b="1" dirty="0" smtClean="0">
                <a:solidFill>
                  <a:srgbClr val="FF6699"/>
                </a:solidFill>
                <a:latin typeface="Arial" pitchFamily="34" charset="0"/>
                <a:cs typeface="Arial" pitchFamily="34" charset="0"/>
              </a:rPr>
              <a:t>ОБЯЗАТЕЛЬНЫХ ТРЕБОВАНИЙ</a:t>
            </a:r>
            <a:endParaRPr lang="ru-RU" sz="3200" b="1" dirty="0">
              <a:solidFill>
                <a:srgbClr val="FF66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 descr="https://www.ruspromexpert.ru/upload/medialibrary/c4e/new_site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132" y="1765227"/>
            <a:ext cx="3657403" cy="330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55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10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4" y="142852"/>
            <a:ext cx="642909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700258" y="6492875"/>
            <a:ext cx="443742" cy="365125"/>
          </a:xfrm>
        </p:spPr>
        <p:txBody>
          <a:bodyPr/>
          <a:lstStyle/>
          <a:p>
            <a:fld id="{A120AF09-E37E-4D04-B26E-F515A1AEEAE5}" type="slidenum">
              <a:rPr lang="ru-RU" sz="14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/>
              <a:t>6</a:t>
            </a:fld>
            <a:endParaRPr lang="ru-RU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0279" y="74661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Разъяснения законодательства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в области карантина растений</a:t>
            </a:r>
          </a:p>
        </p:txBody>
      </p:sp>
      <p:sp>
        <p:nvSpPr>
          <p:cNvPr id="8" name="Выноска со стрелкой вправо 7"/>
          <p:cNvSpPr/>
          <p:nvPr/>
        </p:nvSpPr>
        <p:spPr>
          <a:xfrm>
            <a:off x="395536" y="2276872"/>
            <a:ext cx="3312368" cy="1656184"/>
          </a:xfrm>
          <a:prstGeom prst="rightArrowCallout">
            <a:avLst>
              <a:gd name="adj1" fmla="val 27932"/>
              <a:gd name="adj2" fmla="val 34283"/>
              <a:gd name="adj3" fmla="val 38192"/>
              <a:gd name="adj4" fmla="val 649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Федеральный закон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от 15.07.2000 г.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№ 99-ФЗ </a:t>
            </a:r>
          </a:p>
          <a:p>
            <a:r>
              <a:rPr lang="ru-RU" sz="1600" b="1" dirty="0" smtClean="0">
                <a:latin typeface="Arial" pitchFamily="34" charset="0"/>
                <a:cs typeface="Arial" pitchFamily="34" charset="0"/>
              </a:rPr>
              <a:t>«О карантине растений»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395536" y="4221088"/>
            <a:ext cx="3312368" cy="2448272"/>
          </a:xfrm>
          <a:prstGeom prst="rightArrowCallout">
            <a:avLst>
              <a:gd name="adj1" fmla="val 25000"/>
              <a:gd name="adj2" fmla="val 26080"/>
              <a:gd name="adj3" fmla="val 25000"/>
              <a:gd name="adj4" fmla="val 6497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b="1" dirty="0" smtClean="0">
                <a:latin typeface="Arial" pitchFamily="34" charset="0"/>
                <a:cs typeface="Arial" pitchFamily="34" charset="0"/>
              </a:rPr>
              <a:t>Приказ МСХ РФ от 22.04.2009 г. № 160 «Об утверждении Правил проведения карантинных фитосанитарных обследований»</a:t>
            </a:r>
            <a:endParaRPr lang="ru-RU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3779912" y="2276872"/>
            <a:ext cx="5040560" cy="1656184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Вступили в силу все статьи Федерального закона от 21.07.2014 г.</a:t>
            </a:r>
          </a:p>
          <a:p>
            <a:pPr algn="just"/>
            <a:r>
              <a:rPr lang="ru-RU" b="1" dirty="0" smtClean="0">
                <a:latin typeface="Arial" pitchFamily="34" charset="0"/>
                <a:cs typeface="Arial" pitchFamily="34" charset="0"/>
              </a:rPr>
              <a:t>№ 206-ФЗ «О карантине растений»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3779912" y="4221088"/>
            <a:ext cx="5040560" cy="2448272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750" b="1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1600" b="1" dirty="0" smtClean="0">
                <a:latin typeface="Arial" pitchFamily="34" charset="0"/>
                <a:cs typeface="Arial" pitchFamily="34" charset="0"/>
              </a:rPr>
              <a:t>Единые правила и нормы обеспечения карантина растений на таможенной территории Евразийского экономического союза (Решение Совета Комиссии от 30.11.2016 г. № 159)</a:t>
            </a:r>
            <a:endParaRPr lang="ru-RU" sz="1600" b="1" dirty="0" smtClean="0"/>
          </a:p>
        </p:txBody>
      </p:sp>
      <p:sp>
        <p:nvSpPr>
          <p:cNvPr id="15" name="Прямоугольник 14"/>
          <p:cNvSpPr/>
          <p:nvPr/>
        </p:nvSpPr>
        <p:spPr>
          <a:xfrm>
            <a:off x="395536" y="1124744"/>
            <a:ext cx="2376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smtClean="0">
                <a:latin typeface="Arial" pitchFamily="34" charset="0"/>
                <a:cs typeface="Arial" pitchFamily="34" charset="0"/>
              </a:rPr>
              <a:t>Нормативные документы, утратившие силу</a:t>
            </a:r>
            <a:endParaRPr lang="ru-RU" b="1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779912" y="11967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u="sng" dirty="0" smtClean="0">
                <a:latin typeface="Arial" pitchFamily="34" charset="0"/>
                <a:cs typeface="Arial" pitchFamily="34" charset="0"/>
              </a:rPr>
              <a:t>Нормативные документы, вступившие в законную силу</a:t>
            </a:r>
            <a:endParaRPr lang="ru-RU" b="1" u="sng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786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D:\123\fsvps\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3" y="1100038"/>
            <a:ext cx="8750173" cy="564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909482" y="1556792"/>
            <a:ext cx="7698748" cy="10801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при проведении плановых </a:t>
            </a:r>
            <a:r>
              <a:rPr lang="ru-RU" sz="2000" b="1" dirty="0" smtClean="0"/>
              <a:t>проверок</a:t>
            </a:r>
          </a:p>
          <a:p>
            <a:pPr algn="ctr"/>
            <a:r>
              <a:rPr lang="ru-RU" sz="2000" b="1" dirty="0" smtClean="0"/>
              <a:t>должностными </a:t>
            </a:r>
            <a:r>
              <a:rPr lang="ru-RU" sz="2000" b="1" dirty="0"/>
              <a:t>лицами </a:t>
            </a:r>
            <a:r>
              <a:rPr lang="ru-RU" sz="2000" b="1" dirty="0" smtClean="0"/>
              <a:t>ТУ </a:t>
            </a:r>
            <a:r>
              <a:rPr lang="ru-RU" sz="2000" b="1" dirty="0" err="1" smtClean="0"/>
              <a:t>Россельхознадзора</a:t>
            </a:r>
            <a:r>
              <a:rPr lang="ru-RU" sz="2000" b="1" dirty="0" smtClean="0"/>
              <a:t> используются</a:t>
            </a:r>
            <a:endParaRPr lang="ru-RU" sz="2000" b="1" dirty="0"/>
          </a:p>
          <a:p>
            <a:pPr algn="ctr"/>
            <a:r>
              <a:rPr lang="ru-RU" sz="2000" b="1" dirty="0"/>
              <a:t>п</a:t>
            </a:r>
            <a:r>
              <a:rPr lang="ru-RU" sz="2000" b="1" dirty="0" smtClean="0"/>
              <a:t>роверочные листы </a:t>
            </a:r>
            <a:r>
              <a:rPr lang="ru-RU" sz="2000" b="1" dirty="0"/>
              <a:t>(</a:t>
            </a:r>
            <a:r>
              <a:rPr lang="ru-RU" sz="2000" b="1" dirty="0" smtClean="0"/>
              <a:t>списки </a:t>
            </a:r>
            <a:r>
              <a:rPr lang="ru-RU" sz="2000" b="1" dirty="0"/>
              <a:t>контрольных вопросов</a:t>
            </a:r>
            <a:r>
              <a:rPr lang="ru-RU" sz="2000" b="1" dirty="0" smtClean="0"/>
              <a:t>)</a:t>
            </a:r>
            <a:endParaRPr lang="ru-RU" dirty="0"/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683568" y="3202633"/>
            <a:ext cx="5882326" cy="144016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государственный карантинный фитосанитарный контроль </a:t>
            </a:r>
            <a:r>
              <a:rPr lang="ru-RU" sz="2400" b="1" dirty="0"/>
              <a:t>(</a:t>
            </a:r>
            <a:r>
              <a:rPr lang="ru-RU" sz="2400" b="1" dirty="0" smtClean="0"/>
              <a:t>надзор)</a:t>
            </a:r>
          </a:p>
          <a:p>
            <a:pPr algn="ctr"/>
            <a:r>
              <a:rPr lang="ru-RU" dirty="0"/>
              <a:t>п</a:t>
            </a:r>
            <a:r>
              <a:rPr lang="ru-RU" dirty="0" smtClean="0"/>
              <a:t>риказ </a:t>
            </a:r>
            <a:r>
              <a:rPr lang="ru-RU" dirty="0" err="1" smtClean="0"/>
              <a:t>Россельхознадзора</a:t>
            </a:r>
            <a:r>
              <a:rPr lang="ru-RU" dirty="0" smtClean="0"/>
              <a:t> от  07.06.2018 г. № 572</a:t>
            </a:r>
            <a:endParaRPr lang="ru-RU" dirty="0"/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323528" y="5106891"/>
            <a:ext cx="5882326" cy="1422096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/>
              <a:t>государственный земельный надзор</a:t>
            </a:r>
          </a:p>
          <a:p>
            <a:pPr algn="ctr"/>
            <a:r>
              <a:rPr lang="ru-RU" dirty="0"/>
              <a:t>Приказ </a:t>
            </a:r>
            <a:r>
              <a:rPr lang="ru-RU" dirty="0" err="1"/>
              <a:t>Россельхознадзора</a:t>
            </a:r>
            <a:r>
              <a:rPr lang="ru-RU" dirty="0"/>
              <a:t> от </a:t>
            </a:r>
            <a:r>
              <a:rPr lang="ru-RU" dirty="0" smtClean="0"/>
              <a:t>18.09.2017 г. </a:t>
            </a:r>
            <a:r>
              <a:rPr lang="ru-RU" dirty="0"/>
              <a:t>№</a:t>
            </a:r>
            <a:r>
              <a:rPr lang="ru-RU" dirty="0" smtClean="0"/>
              <a:t> </a:t>
            </a:r>
            <a:r>
              <a:rPr lang="ru-RU" dirty="0"/>
              <a:t>908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3" name="Полилиния 22"/>
          <p:cNvSpPr/>
          <p:nvPr/>
        </p:nvSpPr>
        <p:spPr>
          <a:xfrm>
            <a:off x="3392680" y="6528987"/>
            <a:ext cx="1856358" cy="66993"/>
          </a:xfrm>
          <a:custGeom>
            <a:avLst/>
            <a:gdLst>
              <a:gd name="connsiteX0" fmla="*/ 0 w 1856358"/>
              <a:gd name="connsiteY0" fmla="*/ 0 h 66993"/>
              <a:gd name="connsiteX1" fmla="*/ 136733 w 1856358"/>
              <a:gd name="connsiteY1" fmla="*/ 8546 h 66993"/>
              <a:gd name="connsiteX2" fmla="*/ 162370 w 1856358"/>
              <a:gd name="connsiteY2" fmla="*/ 17092 h 66993"/>
              <a:gd name="connsiteX3" fmla="*/ 247828 w 1856358"/>
              <a:gd name="connsiteY3" fmla="*/ 25637 h 66993"/>
              <a:gd name="connsiteX4" fmla="*/ 324741 w 1856358"/>
              <a:gd name="connsiteY4" fmla="*/ 34183 h 66993"/>
              <a:gd name="connsiteX5" fmla="*/ 1051133 w 1856358"/>
              <a:gd name="connsiteY5" fmla="*/ 51275 h 66993"/>
              <a:gd name="connsiteX6" fmla="*/ 1854438 w 1856358"/>
              <a:gd name="connsiteY6" fmla="*/ 51275 h 66993"/>
              <a:gd name="connsiteX7" fmla="*/ 1820255 w 1856358"/>
              <a:gd name="connsiteY7" fmla="*/ 42729 h 6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56358" h="66993">
                <a:moveTo>
                  <a:pt x="0" y="0"/>
                </a:moveTo>
                <a:cubicBezTo>
                  <a:pt x="45578" y="2849"/>
                  <a:pt x="91317" y="3765"/>
                  <a:pt x="136733" y="8546"/>
                </a:cubicBezTo>
                <a:cubicBezTo>
                  <a:pt x="145691" y="9489"/>
                  <a:pt x="153467" y="15722"/>
                  <a:pt x="162370" y="17092"/>
                </a:cubicBezTo>
                <a:cubicBezTo>
                  <a:pt x="190665" y="21445"/>
                  <a:pt x="219357" y="22640"/>
                  <a:pt x="247828" y="25637"/>
                </a:cubicBezTo>
                <a:cubicBezTo>
                  <a:pt x="273482" y="28337"/>
                  <a:pt x="298959" y="33360"/>
                  <a:pt x="324741" y="34183"/>
                </a:cubicBezTo>
                <a:lnTo>
                  <a:pt x="1051133" y="51275"/>
                </a:lnTo>
                <a:cubicBezTo>
                  <a:pt x="1376753" y="76320"/>
                  <a:pt x="1221698" y="67709"/>
                  <a:pt x="1854438" y="51275"/>
                </a:cubicBezTo>
                <a:cubicBezTo>
                  <a:pt x="1866179" y="50970"/>
                  <a:pt x="1820255" y="42729"/>
                  <a:pt x="1820255" y="42729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1985487">
            <a:off x="6212715" y="4067371"/>
            <a:ext cx="1101836" cy="3064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9184327">
            <a:off x="5907525" y="5032679"/>
            <a:ext cx="1531876" cy="30648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4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38628" y="2348879"/>
            <a:ext cx="70667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БЛАГОДАРЮ ЗА ВНИМАНИЕ !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725144"/>
            <a:ext cx="4572000" cy="141577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Гнездин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Алексей Николаевич</a:t>
            </a:r>
          </a:p>
          <a:p>
            <a:pPr algn="ctr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и.о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заместителя руководителя Управления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4080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F2_0.t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3" name="Picture 4" descr="rosselkhoznadzor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71472" y="116632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  <a:endParaRPr lang="ru-RU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pic>
        <p:nvPicPr>
          <p:cNvPr id="9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971600" y="2274838"/>
            <a:ext cx="73151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Проректор по научной 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 инновационной деятельности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ФГБОУ ВО «Башкирский государственный аграрный университет»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ЧУДОВ </a:t>
            </a:r>
            <a:r>
              <a:rPr lang="ru-RU" sz="24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ИВАН ВЛАДИМИРОВИЧ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5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3"/>
            <a:ext cx="9144000" cy="142875"/>
          </a:xfrm>
          <a:prstGeom prst="rect">
            <a:avLst/>
          </a:prstGeom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043608" y="58892"/>
            <a:ext cx="72431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Управление Федеральной службы по ветеринарному и фитосанитарному надзору по Республике Башкортостан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90394" y="3068961"/>
            <a:ext cx="5163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До новых встреч!</a:t>
            </a:r>
            <a:endParaRPr lang="ru-RU" sz="4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8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378806" y="79579"/>
            <a:ext cx="642909" cy="693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256" y="37194"/>
            <a:ext cx="695200" cy="7620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090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858016" y="6357958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9D3C689A-5989-4BD6-9DEA-9C9FC31AF923}" type="slidenum">
              <a:rPr lang="ru-RU" sz="1400" b="1" strike="noStrike" spc="-1"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pPr algn="r">
                <a:lnSpc>
                  <a:spcPct val="100000"/>
                </a:lnSpc>
              </a:pPr>
              <a:t>7</a:t>
            </a:fld>
            <a:endParaRPr lang="ru-RU" sz="1400" b="1" strike="noStrike" spc="-1" dirty="0"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2" name="Рисунок 4"/>
          <p:cNvPicPr/>
          <p:nvPr/>
        </p:nvPicPr>
        <p:blipFill>
          <a:blip r:embed="rId2" cstate="print"/>
          <a:stretch/>
        </p:blipFill>
        <p:spPr>
          <a:xfrm>
            <a:off x="0" y="981000"/>
            <a:ext cx="9143640" cy="142560"/>
          </a:xfrm>
          <a:prstGeom prst="rect">
            <a:avLst/>
          </a:prstGeom>
          <a:ln>
            <a:noFill/>
          </a:ln>
        </p:spPr>
      </p:pic>
      <p:pic>
        <p:nvPicPr>
          <p:cNvPr id="373" name="Picture 4"/>
          <p:cNvPicPr/>
          <p:nvPr/>
        </p:nvPicPr>
        <p:blipFill>
          <a:blip r:embed="rId3" cstate="print">
            <a:lum contrast="36000"/>
          </a:blip>
          <a:stretch/>
        </p:blipFill>
        <p:spPr>
          <a:xfrm>
            <a:off x="8378640" y="142920"/>
            <a:ext cx="642600" cy="693360"/>
          </a:xfrm>
          <a:prstGeom prst="rect">
            <a:avLst/>
          </a:prstGeom>
          <a:ln w="9360"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971600" y="0"/>
            <a:ext cx="748876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b="1" strike="noStrike" spc="-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Проверочные листы, используемые при плановых проверках в рамках осуществления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федерального государственного карантинного фитосанитарного контроля</a:t>
            </a:r>
            <a:endParaRPr lang="ru-RU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CustomShape 3"/>
          <p:cNvSpPr/>
          <p:nvPr/>
        </p:nvSpPr>
        <p:spPr>
          <a:xfrm>
            <a:off x="107640" y="1123920"/>
            <a:ext cx="8913960" cy="2376720"/>
          </a:xfrm>
          <a:prstGeom prst="roundRect">
            <a:avLst>
              <a:gd name="adj" fmla="val 16667"/>
            </a:avLst>
          </a:prstGeom>
          <a:ln>
            <a:solidFill>
              <a:srgbClr val="46AAC4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ru-RU" b="1" dirty="0">
                <a:latin typeface="Arial" pitchFamily="34" charset="0"/>
                <a:cs typeface="Arial" pitchFamily="34" charset="0"/>
              </a:rPr>
              <a:t>Приказом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от 07.06.2018 г. № 572 утверждены 7 форм проверочных листов (списков контрольных вопросов), </a:t>
            </a:r>
            <a:r>
              <a:rPr lang="ru-RU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используемых должностными лицами территориальных органов </a:t>
            </a:r>
            <a:r>
              <a:rPr lang="ru-RU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Россельхознадзора</a:t>
            </a:r>
            <a:r>
              <a:rPr lang="ru-RU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 при проведении плановых проверок в рамках осуществления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  федерального государственного карантинного фитосанитарного контроля</a:t>
            </a:r>
            <a:endParaRPr lang="ru-RU" b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  <a:p>
            <a:pPr algn="ctr"/>
            <a:endParaRPr lang="ru-RU" b="1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Начало действия документа – </a:t>
            </a:r>
            <a:r>
              <a:rPr lang="ru-RU" sz="2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01</a:t>
            </a:r>
            <a:r>
              <a:rPr lang="ru-RU" sz="2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itchFamily="34" charset="0"/>
                <a:cs typeface="Arial" pitchFamily="34" charset="0"/>
              </a:rPr>
              <a:t>.10.2018 г.</a:t>
            </a:r>
            <a:endParaRPr lang="ru-RU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kr07\Downloads\589041cc262fde01091aea34_checklist-p-800x68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573016"/>
            <a:ext cx="2304256" cy="3138556"/>
          </a:xfrm>
          <a:prstGeom prst="rect">
            <a:avLst/>
          </a:prstGeom>
          <a:noFill/>
        </p:spPr>
      </p:pic>
      <p:pic>
        <p:nvPicPr>
          <p:cNvPr id="2053" name="Picture 5" descr="\\srshn\ROSSELHOZ\Иванова Екатерина\приказ.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3573016"/>
            <a:ext cx="2232248" cy="3096344"/>
          </a:xfrm>
          <a:prstGeom prst="rect">
            <a:avLst/>
          </a:prstGeom>
          <a:noFill/>
        </p:spPr>
      </p:pic>
      <p:pic>
        <p:nvPicPr>
          <p:cNvPr id="2054" name="Picture 6" descr="\\srshn\ROSSELHOZ\Иванова Екатерина\чек.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573016"/>
            <a:ext cx="2261937" cy="3096344"/>
          </a:xfrm>
          <a:prstGeom prst="rect">
            <a:avLst/>
          </a:prstGeom>
          <a:noFill/>
        </p:spPr>
      </p:pic>
      <p:pic>
        <p:nvPicPr>
          <p:cNvPr id="10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91180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F2_0.t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32"/>
            <a:ext cx="9144000" cy="142875"/>
          </a:xfrm>
          <a:prstGeom prst="rect">
            <a:avLst/>
          </a:prstGeom>
          <a:ln>
            <a:noFill/>
          </a:ln>
        </p:spPr>
      </p:pic>
      <p:pic>
        <p:nvPicPr>
          <p:cNvPr id="5" name="Picture 4" descr="rosselkhoznadzor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99CBCC"/>
              </a:clrFrom>
              <a:clrTo>
                <a:srgbClr val="99CBCC">
                  <a:alpha val="0"/>
                </a:srgbClr>
              </a:clrTo>
            </a:clrChange>
            <a:lum contrast="36000"/>
          </a:blip>
          <a:srcRect/>
          <a:stretch>
            <a:fillRect/>
          </a:stretch>
        </p:blipFill>
        <p:spPr bwMode="auto">
          <a:xfrm>
            <a:off x="8286776" y="142852"/>
            <a:ext cx="642909" cy="55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899592" y="105438"/>
            <a:ext cx="73871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itchFamily="18" charset="0"/>
              </a:rPr>
              <a:t>Изменения в нормативных документах в сфере качества и безопасности зерна</a:t>
            </a:r>
            <a:endParaRPr lang="ru-RU" sz="2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Times New Roman" pitchFamily="18" charset="0"/>
            </a:endParaRPr>
          </a:p>
        </p:txBody>
      </p:sp>
      <p:graphicFrame>
        <p:nvGraphicFramePr>
          <p:cNvPr id="8" name="Схема 7"/>
          <p:cNvGraphicFramePr/>
          <p:nvPr/>
        </p:nvGraphicFramePr>
        <p:xfrm>
          <a:off x="611560" y="1196752"/>
          <a:ext cx="7992888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8831094" y="64886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400" b="1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1486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TextShape 1"/>
          <p:cNvSpPr txBox="1"/>
          <p:nvPr/>
        </p:nvSpPr>
        <p:spPr>
          <a:xfrm>
            <a:off x="6553080" y="6356520"/>
            <a:ext cx="213336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endParaRPr lang="ru-RU" sz="1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372" name="Рисунок 4"/>
          <p:cNvPicPr/>
          <p:nvPr/>
        </p:nvPicPr>
        <p:blipFill>
          <a:blip r:embed="rId2" cstate="print"/>
          <a:stretch/>
        </p:blipFill>
        <p:spPr>
          <a:xfrm>
            <a:off x="0" y="981000"/>
            <a:ext cx="9143640" cy="142560"/>
          </a:xfrm>
          <a:prstGeom prst="rect">
            <a:avLst/>
          </a:prstGeom>
          <a:ln>
            <a:noFill/>
          </a:ln>
        </p:spPr>
      </p:pic>
      <p:pic>
        <p:nvPicPr>
          <p:cNvPr id="373" name="Picture 4"/>
          <p:cNvPicPr/>
          <p:nvPr/>
        </p:nvPicPr>
        <p:blipFill>
          <a:blip r:embed="rId3" cstate="print">
            <a:lum contrast="36000"/>
          </a:blip>
          <a:stretch/>
        </p:blipFill>
        <p:spPr>
          <a:xfrm>
            <a:off x="8378640" y="142920"/>
            <a:ext cx="642600" cy="693360"/>
          </a:xfrm>
          <a:prstGeom prst="rect">
            <a:avLst/>
          </a:prstGeom>
          <a:solidFill>
            <a:schemeClr val="accent1"/>
          </a:solidFill>
          <a:ln w="9360">
            <a:noFill/>
          </a:ln>
        </p:spPr>
      </p:pic>
      <p:sp>
        <p:nvSpPr>
          <p:cNvPr id="374" name="CustomShape 2"/>
          <p:cNvSpPr/>
          <p:nvPr/>
        </p:nvSpPr>
        <p:spPr>
          <a:xfrm>
            <a:off x="1043608" y="81360"/>
            <a:ext cx="7200728" cy="81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2200" b="1" strike="noStrike" spc="-1" dirty="0">
                <a:solidFill>
                  <a:srgbClr val="1737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Arial"/>
              </a:rPr>
              <a:t>Претензии стран импортеров к Российской Федерации по качеству поставляемого зерна</a:t>
            </a:r>
            <a:endParaRPr lang="ru-RU" sz="2200" b="0" strike="noStrike" spc="-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3995936" y="3874098"/>
            <a:ext cx="5437892" cy="2983902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42609026"/>
              </p:ext>
            </p:extLst>
          </p:nvPr>
        </p:nvGraphicFramePr>
        <p:xfrm>
          <a:off x="755576" y="1402672"/>
          <a:ext cx="7678210" cy="4762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8831094" y="6488668"/>
            <a:ext cx="2840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A120AF09-E37E-4D04-B26E-F515A1AEEAE5}" type="slidenum">
              <a:rPr lang="ru-RU" sz="1400" b="1" smtClean="0">
                <a:latin typeface="Arial" pitchFamily="34" charset="0"/>
                <a:cs typeface="Arial" pitchFamily="34" charset="0"/>
              </a:rPr>
              <a:pPr/>
              <a:t>9</a:t>
            </a:fld>
            <a:endParaRPr lang="ru-RU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 descr="C:\Users\z02\Desktop\nalog-banners_glaz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4282" y="142852"/>
            <a:ext cx="695200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719858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4883</TotalTime>
  <Words>4322</Words>
  <Application>Microsoft Office PowerPoint</Application>
  <PresentationFormat>Экран (4:3)</PresentationFormat>
  <Paragraphs>619</Paragraphs>
  <Slides>63</Slides>
  <Notes>32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65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Изменение нормативных документов при оформлении ЭВСД</vt:lpstr>
      <vt:lpstr>Презентация PowerPoint</vt:lpstr>
      <vt:lpstr>Презентация PowerPoint</vt:lpstr>
      <vt:lpstr>Презентация PowerPoint</vt:lpstr>
      <vt:lpstr>Изменение законодательства в молочной отрасли</vt:lpstr>
      <vt:lpstr>Изменение в ФГИС «Меркурий»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Земельный 2</dc:creator>
  <cp:lastModifiedBy>Петров</cp:lastModifiedBy>
  <cp:revision>311</cp:revision>
  <cp:lastPrinted>2018-10-10T10:53:02Z</cp:lastPrinted>
  <dcterms:created xsi:type="dcterms:W3CDTF">2017-09-23T05:27:49Z</dcterms:created>
  <dcterms:modified xsi:type="dcterms:W3CDTF">2019-02-15T03:42:33Z</dcterms:modified>
</cp:coreProperties>
</file>