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  <p:sldMasterId id="2147483720" r:id="rId2"/>
    <p:sldMasterId id="2147483852" r:id="rId3"/>
  </p:sldMasterIdLst>
  <p:notesMasterIdLst>
    <p:notesMasterId r:id="rId24"/>
  </p:notesMasterIdLst>
  <p:handoutMasterIdLst>
    <p:handoutMasterId r:id="rId25"/>
  </p:handoutMasterIdLst>
  <p:sldIdLst>
    <p:sldId id="337" r:id="rId4"/>
    <p:sldId id="328" r:id="rId5"/>
    <p:sldId id="331" r:id="rId6"/>
    <p:sldId id="336" r:id="rId7"/>
    <p:sldId id="339" r:id="rId8"/>
    <p:sldId id="319" r:id="rId9"/>
    <p:sldId id="320" r:id="rId10"/>
    <p:sldId id="321" r:id="rId11"/>
    <p:sldId id="268" r:id="rId12"/>
    <p:sldId id="333" r:id="rId13"/>
    <p:sldId id="324" r:id="rId14"/>
    <p:sldId id="335" r:id="rId15"/>
    <p:sldId id="326" r:id="rId16"/>
    <p:sldId id="340" r:id="rId17"/>
    <p:sldId id="325" r:id="rId18"/>
    <p:sldId id="342" r:id="rId19"/>
    <p:sldId id="334" r:id="rId20"/>
    <p:sldId id="282" r:id="rId21"/>
    <p:sldId id="341" r:id="rId22"/>
    <p:sldId id="33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32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02DD2A-294D-4B2B-AB57-8A894281B3D3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F37C6CE-FD86-4101-95AB-9D6713F47276}">
      <dgm:prSet phldrT="[Текст]" custT="1"/>
      <dgm:spPr>
        <a:ln w="28575"/>
      </dgm:spPr>
      <dgm:t>
        <a:bodyPr/>
        <a:lstStyle/>
        <a:p>
          <a:r>
            <a:rPr lang="ru-RU" sz="1300" b="1" dirty="0" smtClean="0">
              <a:latin typeface="Arial" pitchFamily="34" charset="0"/>
              <a:cs typeface="Arial" pitchFamily="34" charset="0"/>
            </a:rPr>
            <a:t>Приказ Управления Россельхознадзора по Республике Башкортостан от 17.10.2016 г. № 471  -</a:t>
          </a:r>
          <a:r>
            <a:rPr lang="en-US" sz="1300" b="1" dirty="0" smtClean="0">
              <a:latin typeface="Arial" pitchFamily="34" charset="0"/>
              <a:cs typeface="Arial" pitchFamily="34" charset="0"/>
            </a:rPr>
            <a:t>      </a:t>
          </a:r>
          <a:r>
            <a:rPr lang="ru-RU" sz="1300" b="1" dirty="0" smtClean="0">
              <a:latin typeface="Arial" pitchFamily="34" charset="0"/>
              <a:cs typeface="Arial" pitchFamily="34" charset="0"/>
            </a:rPr>
            <a:t>на площади 2900 га</a:t>
          </a:r>
          <a:endParaRPr lang="ru-RU" sz="1300" b="1" dirty="0">
            <a:latin typeface="Arial" pitchFamily="34" charset="0"/>
            <a:cs typeface="Arial" pitchFamily="34" charset="0"/>
          </a:endParaRPr>
        </a:p>
      </dgm:t>
    </dgm:pt>
    <dgm:pt modelId="{7B30443B-9260-4F5D-9D1D-E4E74008F789}" type="parTrans" cxnId="{3CCBD864-23FF-4BFA-AEA9-FC369A80EDF0}">
      <dgm:prSet/>
      <dgm:spPr/>
      <dgm:t>
        <a:bodyPr/>
        <a:lstStyle/>
        <a:p>
          <a:endParaRPr lang="ru-RU"/>
        </a:p>
      </dgm:t>
    </dgm:pt>
    <dgm:pt modelId="{BCAC13AB-8AC8-4366-8B34-7928DB75AF3F}" type="sibTrans" cxnId="{3CCBD864-23FF-4BFA-AEA9-FC369A80EDF0}">
      <dgm:prSet/>
      <dgm:spPr/>
      <dgm:t>
        <a:bodyPr/>
        <a:lstStyle/>
        <a:p>
          <a:endParaRPr lang="ru-RU"/>
        </a:p>
      </dgm:t>
    </dgm:pt>
    <dgm:pt modelId="{7CA2F191-74D6-4491-AB76-0E2B19DD1448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28575"/>
      </dgm:spPr>
      <dgm:t>
        <a:bodyPr/>
        <a:lstStyle/>
        <a:p>
          <a:r>
            <a:rPr lang="ru-RU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Картофельная моль</a:t>
          </a:r>
          <a:endParaRPr lang="ru-RU" sz="16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BC04CE-0785-444B-A6B9-CD55F602CDC8}" type="sibTrans" cxnId="{905B4A08-5D10-4E31-A0BC-23087BB8AFD7}">
      <dgm:prSet/>
      <dgm:spPr/>
      <dgm:t>
        <a:bodyPr/>
        <a:lstStyle/>
        <a:p>
          <a:endParaRPr lang="ru-RU"/>
        </a:p>
      </dgm:t>
    </dgm:pt>
    <dgm:pt modelId="{F70ACE74-5421-4981-A1A2-EBE892FB5589}" type="parTrans" cxnId="{905B4A08-5D10-4E31-A0BC-23087BB8AFD7}">
      <dgm:prSet/>
      <dgm:spPr/>
      <dgm:t>
        <a:bodyPr/>
        <a:lstStyle/>
        <a:p>
          <a:endParaRPr lang="ru-RU"/>
        </a:p>
      </dgm:t>
    </dgm:pt>
    <dgm:pt modelId="{1D2F52BD-2453-42A5-95AF-D388B7AB2177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28575"/>
      </dgm:spPr>
      <dgm:t>
        <a:bodyPr/>
        <a:lstStyle/>
        <a:p>
          <a:r>
            <a:rPr lang="ru-RU" b="1" dirty="0" err="1" smtClean="0">
              <a:solidFill>
                <a:srgbClr val="FF0000"/>
              </a:solidFill>
            </a:rPr>
            <a:t>Амбозия</a:t>
          </a:r>
          <a:r>
            <a:rPr lang="ru-RU" b="1" dirty="0" smtClean="0">
              <a:solidFill>
                <a:srgbClr val="FF0000"/>
              </a:solidFill>
            </a:rPr>
            <a:t> трехраздельная</a:t>
          </a:r>
          <a:endParaRPr lang="ru-RU" b="1" dirty="0">
            <a:solidFill>
              <a:srgbClr val="FF0000"/>
            </a:solidFill>
          </a:endParaRPr>
        </a:p>
      </dgm:t>
    </dgm:pt>
    <dgm:pt modelId="{D28E78B0-564B-458C-86E9-1D9B10025D7B}" type="sibTrans" cxnId="{16EC64F9-ABF5-4A86-A079-3C1D85A2BA04}">
      <dgm:prSet/>
      <dgm:spPr/>
      <dgm:t>
        <a:bodyPr/>
        <a:lstStyle/>
        <a:p>
          <a:endParaRPr lang="ru-RU"/>
        </a:p>
      </dgm:t>
    </dgm:pt>
    <dgm:pt modelId="{C280877B-CF38-452D-886C-416B3CE6C690}" type="parTrans" cxnId="{16EC64F9-ABF5-4A86-A079-3C1D85A2BA04}">
      <dgm:prSet/>
      <dgm:spPr/>
      <dgm:t>
        <a:bodyPr/>
        <a:lstStyle/>
        <a:p>
          <a:endParaRPr lang="ru-RU"/>
        </a:p>
      </dgm:t>
    </dgm:pt>
    <dgm:pt modelId="{66F9511E-2E1F-4CC9-A902-2A269B03D441}">
      <dgm:prSet phldrT="[Текст]" custT="1"/>
      <dgm:spPr>
        <a:ln w="28575"/>
      </dgm:spPr>
      <dgm:t>
        <a:bodyPr/>
        <a:lstStyle/>
        <a:p>
          <a:r>
            <a:rPr lang="ru-RU" sz="1200" b="1" dirty="0" smtClean="0">
              <a:latin typeface="Arial" pitchFamily="34" charset="0"/>
              <a:cs typeface="Arial" pitchFamily="34" charset="0"/>
            </a:rPr>
            <a:t>Приказ Управления Россельхознадзора по РБ от 24.07.2017 г. № 267  на площади 1900 га; </a:t>
          </a:r>
          <a:endParaRPr lang="ru-RU" sz="1200" b="1" dirty="0">
            <a:latin typeface="Arial" pitchFamily="34" charset="0"/>
            <a:cs typeface="Arial" pitchFamily="34" charset="0"/>
          </a:endParaRPr>
        </a:p>
      </dgm:t>
    </dgm:pt>
    <dgm:pt modelId="{4C403665-A865-4482-94D1-422407832063}" type="parTrans" cxnId="{C6FDDB4E-EE4D-41B4-802F-DAB8B491063E}">
      <dgm:prSet/>
      <dgm:spPr/>
      <dgm:t>
        <a:bodyPr/>
        <a:lstStyle/>
        <a:p>
          <a:endParaRPr lang="ru-RU"/>
        </a:p>
      </dgm:t>
    </dgm:pt>
    <dgm:pt modelId="{42B4357B-9F5F-4C80-A5FA-601D0D63597F}" type="sibTrans" cxnId="{C6FDDB4E-EE4D-41B4-802F-DAB8B491063E}">
      <dgm:prSet/>
      <dgm:spPr/>
      <dgm:t>
        <a:bodyPr/>
        <a:lstStyle/>
        <a:p>
          <a:endParaRPr lang="ru-RU"/>
        </a:p>
      </dgm:t>
    </dgm:pt>
    <dgm:pt modelId="{B91A713B-E9E4-405D-A3B1-1FBC2A54A0A9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  <a:ln w="28575"/>
      </dgm:spPr>
      <dgm:t>
        <a:bodyPr/>
        <a:lstStyle/>
        <a:p>
          <a:r>
            <a:rPr lang="ru-RU" sz="1600" b="1" baseline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Повилика</a:t>
          </a:r>
          <a:endParaRPr lang="ru-RU" sz="1600" b="1" baseline="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5117A2-C8CA-4335-A2D4-73CE4079E7DF}" type="parTrans" cxnId="{53D70D0A-AFE7-43EF-B6CF-7BB360865367}">
      <dgm:prSet/>
      <dgm:spPr/>
      <dgm:t>
        <a:bodyPr/>
        <a:lstStyle/>
        <a:p>
          <a:endParaRPr lang="ru-RU"/>
        </a:p>
      </dgm:t>
    </dgm:pt>
    <dgm:pt modelId="{7B2001EF-540D-4799-A05E-E3FE4BF99BCB}" type="sibTrans" cxnId="{53D70D0A-AFE7-43EF-B6CF-7BB360865367}">
      <dgm:prSet/>
      <dgm:spPr/>
      <dgm:t>
        <a:bodyPr/>
        <a:lstStyle/>
        <a:p>
          <a:endParaRPr lang="ru-RU"/>
        </a:p>
      </dgm:t>
    </dgm:pt>
    <dgm:pt modelId="{02C2C487-B6A2-462A-BC19-FFD766146311}">
      <dgm:prSet phldrT="[Текст]" custT="1"/>
      <dgm:spPr>
        <a:ln w="28575"/>
      </dgm:spPr>
      <dgm:t>
        <a:bodyPr/>
        <a:lstStyle/>
        <a:p>
          <a:endParaRPr lang="ru-RU" sz="1200" dirty="0"/>
        </a:p>
      </dgm:t>
    </dgm:pt>
    <dgm:pt modelId="{744DE933-5B3F-418F-B3B9-33BA8652EF68}" type="parTrans" cxnId="{0408F09C-7098-4406-A322-42DC593F3755}">
      <dgm:prSet/>
      <dgm:spPr/>
      <dgm:t>
        <a:bodyPr/>
        <a:lstStyle/>
        <a:p>
          <a:endParaRPr lang="ru-RU"/>
        </a:p>
      </dgm:t>
    </dgm:pt>
    <dgm:pt modelId="{5FD5FEE5-D30B-48A5-AB4E-51C4629A4CC1}" type="sibTrans" cxnId="{0408F09C-7098-4406-A322-42DC593F3755}">
      <dgm:prSet/>
      <dgm:spPr/>
      <dgm:t>
        <a:bodyPr/>
        <a:lstStyle/>
        <a:p>
          <a:endParaRPr lang="ru-RU"/>
        </a:p>
      </dgm:t>
    </dgm:pt>
    <dgm:pt modelId="{4045421C-05CB-46AD-A435-0A473A8844CF}">
      <dgm:prSet custT="1"/>
      <dgm:spPr>
        <a:ln w="28575"/>
      </dgm:spPr>
      <dgm:t>
        <a:bodyPr/>
        <a:lstStyle/>
        <a:p>
          <a:pPr algn="l"/>
          <a:r>
            <a:rPr lang="ru-RU" sz="1300" b="1" dirty="0" smtClean="0">
              <a:latin typeface="Arial" pitchFamily="34" charset="0"/>
              <a:cs typeface="Arial" pitchFamily="34" charset="0"/>
            </a:rPr>
            <a:t>Приказ Управления Россельхознадзора по Республике</a:t>
          </a:r>
          <a:r>
            <a:rPr lang="en-US" sz="1300" b="1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300" b="1" dirty="0" smtClean="0">
              <a:latin typeface="Arial" pitchFamily="34" charset="0"/>
              <a:cs typeface="Arial" pitchFamily="34" charset="0"/>
            </a:rPr>
            <a:t>Башкортостан от 25.09.2017 г. № 356 на площади 903,3га</a:t>
          </a:r>
          <a:endParaRPr lang="ru-RU" sz="1300" b="1" dirty="0">
            <a:latin typeface="Arial" pitchFamily="34" charset="0"/>
            <a:cs typeface="Arial" pitchFamily="34" charset="0"/>
          </a:endParaRPr>
        </a:p>
      </dgm:t>
    </dgm:pt>
    <dgm:pt modelId="{D11D2253-27BA-49DC-9673-098591A19081}" type="parTrans" cxnId="{1AD44FD2-87EE-47BA-8CEB-84F70BA4DB11}">
      <dgm:prSet/>
      <dgm:spPr/>
      <dgm:t>
        <a:bodyPr/>
        <a:lstStyle/>
        <a:p>
          <a:endParaRPr lang="ru-RU"/>
        </a:p>
      </dgm:t>
    </dgm:pt>
    <dgm:pt modelId="{F151E8CB-9FB7-4939-91CD-754C0C09B638}" type="sibTrans" cxnId="{1AD44FD2-87EE-47BA-8CEB-84F70BA4DB11}">
      <dgm:prSet/>
      <dgm:spPr/>
      <dgm:t>
        <a:bodyPr/>
        <a:lstStyle/>
        <a:p>
          <a:endParaRPr lang="ru-RU"/>
        </a:p>
      </dgm:t>
    </dgm:pt>
    <dgm:pt modelId="{2AF1666E-E57F-4AC1-9E11-5BFDF970A6AD}">
      <dgm:prSet phldrT="[Текст]" custT="1"/>
      <dgm:spPr>
        <a:ln w="28575"/>
      </dgm:spPr>
      <dgm:t>
        <a:bodyPr/>
        <a:lstStyle/>
        <a:p>
          <a:r>
            <a:rPr lang="ru-RU" sz="1200" b="1" dirty="0" smtClean="0">
              <a:latin typeface="Arial" pitchFamily="34" charset="0"/>
              <a:cs typeface="Arial" pitchFamily="34" charset="0"/>
            </a:rPr>
            <a:t>Приказ Управления Россельхознадзора по РБ от 17.07.2017 г. № 264 на площади 3039 га</a:t>
          </a:r>
          <a:endParaRPr lang="ru-RU" sz="1200" b="1" dirty="0">
            <a:latin typeface="Arial" pitchFamily="34" charset="0"/>
            <a:cs typeface="Arial" pitchFamily="34" charset="0"/>
          </a:endParaRPr>
        </a:p>
      </dgm:t>
    </dgm:pt>
    <dgm:pt modelId="{802A9E9E-CA0B-4428-B527-9D7D3B132DA5}" type="parTrans" cxnId="{F7CAFCBE-6FA2-4206-BBB3-6B280B98DFA0}">
      <dgm:prSet/>
      <dgm:spPr/>
      <dgm:t>
        <a:bodyPr/>
        <a:lstStyle/>
        <a:p>
          <a:endParaRPr lang="ru-RU"/>
        </a:p>
      </dgm:t>
    </dgm:pt>
    <dgm:pt modelId="{CBEA16DF-13DA-4E58-950B-FBAD6FD2177C}" type="sibTrans" cxnId="{F7CAFCBE-6FA2-4206-BBB3-6B280B98DFA0}">
      <dgm:prSet/>
      <dgm:spPr/>
      <dgm:t>
        <a:bodyPr/>
        <a:lstStyle/>
        <a:p>
          <a:endParaRPr lang="ru-RU"/>
        </a:p>
      </dgm:t>
    </dgm:pt>
    <dgm:pt modelId="{4E930392-CF95-4672-AF52-78670E18AEB4}" type="pres">
      <dgm:prSet presAssocID="{2102DD2A-294D-4B2B-AB57-8A894281B3D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DEBBE3D-5348-401C-B198-AEC1257D011D}" type="pres">
      <dgm:prSet presAssocID="{7CA2F191-74D6-4491-AB76-0E2B19DD1448}" presName="linNode" presStyleCnt="0"/>
      <dgm:spPr/>
      <dgm:t>
        <a:bodyPr/>
        <a:lstStyle/>
        <a:p>
          <a:endParaRPr lang="ru-RU"/>
        </a:p>
      </dgm:t>
    </dgm:pt>
    <dgm:pt modelId="{EF3C8A56-A309-4B0B-BCAC-55AAB96183E2}" type="pres">
      <dgm:prSet presAssocID="{7CA2F191-74D6-4491-AB76-0E2B19DD1448}" presName="parentShp" presStyleLbl="node1" presStyleIdx="0" presStyleCnt="3" custScaleX="1014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6D975E-789D-4193-A761-DE18E3B8AB1E}" type="pres">
      <dgm:prSet presAssocID="{7CA2F191-74D6-4491-AB76-0E2B19DD1448}" presName="childShp" presStyleLbl="bgAccFollowNode1" presStyleIdx="0" presStyleCnt="3" custScaleY="133158" custLinFactNeighborY="38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20FBCB-0177-4522-BC0B-1FF0415AB625}" type="pres">
      <dgm:prSet presAssocID="{93BC04CE-0785-444B-A6B9-CD55F602CDC8}" presName="spacing" presStyleCnt="0"/>
      <dgm:spPr/>
      <dgm:t>
        <a:bodyPr/>
        <a:lstStyle/>
        <a:p>
          <a:endParaRPr lang="ru-RU"/>
        </a:p>
      </dgm:t>
    </dgm:pt>
    <dgm:pt modelId="{5BC4998A-DB80-40B5-93A7-25C5DAF8FED5}" type="pres">
      <dgm:prSet presAssocID="{1D2F52BD-2453-42A5-95AF-D388B7AB2177}" presName="linNode" presStyleCnt="0"/>
      <dgm:spPr/>
      <dgm:t>
        <a:bodyPr/>
        <a:lstStyle/>
        <a:p>
          <a:endParaRPr lang="ru-RU"/>
        </a:p>
      </dgm:t>
    </dgm:pt>
    <dgm:pt modelId="{EAB5FB8D-C030-4498-9EDD-BFAAB12E5DDC}" type="pres">
      <dgm:prSet presAssocID="{1D2F52BD-2453-42A5-95AF-D388B7AB2177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75F16E-B9D1-4B7B-B5CB-DE630E521567}" type="pres">
      <dgm:prSet presAssocID="{1D2F52BD-2453-42A5-95AF-D388B7AB2177}" presName="childShp" presStyleLbl="bgAccFollowNode1" presStyleIdx="1" presStyleCnt="3" custScaleY="169881" custLinFactNeighborX="3843" custLinFactNeighborY="9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74889E-100D-4743-9678-E041F7DFFE47}" type="pres">
      <dgm:prSet presAssocID="{D28E78B0-564B-458C-86E9-1D9B10025D7B}" presName="spacing" presStyleCnt="0"/>
      <dgm:spPr/>
      <dgm:t>
        <a:bodyPr/>
        <a:lstStyle/>
        <a:p>
          <a:endParaRPr lang="ru-RU"/>
        </a:p>
      </dgm:t>
    </dgm:pt>
    <dgm:pt modelId="{F282F5C0-E68A-44B3-8DC0-63B583070E29}" type="pres">
      <dgm:prSet presAssocID="{B91A713B-E9E4-405D-A3B1-1FBC2A54A0A9}" presName="linNode" presStyleCnt="0"/>
      <dgm:spPr/>
      <dgm:t>
        <a:bodyPr/>
        <a:lstStyle/>
        <a:p>
          <a:endParaRPr lang="ru-RU"/>
        </a:p>
      </dgm:t>
    </dgm:pt>
    <dgm:pt modelId="{C3AFA705-E715-49B1-9D6A-22AD1B9347F6}" type="pres">
      <dgm:prSet presAssocID="{B91A713B-E9E4-405D-A3B1-1FBC2A54A0A9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00CFC1-8CDB-48F3-882C-8ED2FF951FC3}" type="pres">
      <dgm:prSet presAssocID="{B91A713B-E9E4-405D-A3B1-1FBC2A54A0A9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CBD864-23FF-4BFA-AEA9-FC369A80EDF0}" srcId="{7CA2F191-74D6-4491-AB76-0E2B19DD1448}" destId="{7F37C6CE-FD86-4101-95AB-9D6713F47276}" srcOrd="0" destOrd="0" parTransId="{7B30443B-9260-4F5D-9D1D-E4E74008F789}" sibTransId="{BCAC13AB-8AC8-4366-8B34-7928DB75AF3F}"/>
    <dgm:cxn modelId="{16EC64F9-ABF5-4A86-A079-3C1D85A2BA04}" srcId="{2102DD2A-294D-4B2B-AB57-8A894281B3D3}" destId="{1D2F52BD-2453-42A5-95AF-D388B7AB2177}" srcOrd="1" destOrd="0" parTransId="{C280877B-CF38-452D-886C-416B3CE6C690}" sibTransId="{D28E78B0-564B-458C-86E9-1D9B10025D7B}"/>
    <dgm:cxn modelId="{93B4B90D-A182-4432-A8BE-BBF7AB1033DB}" type="presOf" srcId="{B91A713B-E9E4-405D-A3B1-1FBC2A54A0A9}" destId="{C3AFA705-E715-49B1-9D6A-22AD1B9347F6}" srcOrd="0" destOrd="0" presId="urn:microsoft.com/office/officeart/2005/8/layout/vList6"/>
    <dgm:cxn modelId="{1AD44FD2-87EE-47BA-8CEB-84F70BA4DB11}" srcId="{B91A713B-E9E4-405D-A3B1-1FBC2A54A0A9}" destId="{4045421C-05CB-46AD-A435-0A473A8844CF}" srcOrd="0" destOrd="0" parTransId="{D11D2253-27BA-49DC-9673-098591A19081}" sibTransId="{F151E8CB-9FB7-4939-91CD-754C0C09B638}"/>
    <dgm:cxn modelId="{53D70D0A-AFE7-43EF-B6CF-7BB360865367}" srcId="{2102DD2A-294D-4B2B-AB57-8A894281B3D3}" destId="{B91A713B-E9E4-405D-A3B1-1FBC2A54A0A9}" srcOrd="2" destOrd="0" parTransId="{E75117A2-C8CA-4335-A2D4-73CE4079E7DF}" sibTransId="{7B2001EF-540D-4799-A05E-E3FE4BF99BCB}"/>
    <dgm:cxn modelId="{570881F6-4102-40D1-97BE-013880A8DABA}" type="presOf" srcId="{7CA2F191-74D6-4491-AB76-0E2B19DD1448}" destId="{EF3C8A56-A309-4B0B-BCAC-55AAB96183E2}" srcOrd="0" destOrd="0" presId="urn:microsoft.com/office/officeart/2005/8/layout/vList6"/>
    <dgm:cxn modelId="{C6FDDB4E-EE4D-41B4-802F-DAB8B491063E}" srcId="{1D2F52BD-2453-42A5-95AF-D388B7AB2177}" destId="{66F9511E-2E1F-4CC9-A902-2A269B03D441}" srcOrd="0" destOrd="0" parTransId="{4C403665-A865-4482-94D1-422407832063}" sibTransId="{42B4357B-9F5F-4C80-A5FA-601D0D63597F}"/>
    <dgm:cxn modelId="{905B4A08-5D10-4E31-A0BC-23087BB8AFD7}" srcId="{2102DD2A-294D-4B2B-AB57-8A894281B3D3}" destId="{7CA2F191-74D6-4491-AB76-0E2B19DD1448}" srcOrd="0" destOrd="0" parTransId="{F70ACE74-5421-4981-A1A2-EBE892FB5589}" sibTransId="{93BC04CE-0785-444B-A6B9-CD55F602CDC8}"/>
    <dgm:cxn modelId="{0408F09C-7098-4406-A322-42DC593F3755}" srcId="{1D2F52BD-2453-42A5-95AF-D388B7AB2177}" destId="{02C2C487-B6A2-462A-BC19-FFD766146311}" srcOrd="2" destOrd="0" parTransId="{744DE933-5B3F-418F-B3B9-33BA8652EF68}" sibTransId="{5FD5FEE5-D30B-48A5-AB4E-51C4629A4CC1}"/>
    <dgm:cxn modelId="{D8BA0647-346C-4641-BC02-CDD02F3B545D}" type="presOf" srcId="{02C2C487-B6A2-462A-BC19-FFD766146311}" destId="{1275F16E-B9D1-4B7B-B5CB-DE630E521567}" srcOrd="0" destOrd="2" presId="urn:microsoft.com/office/officeart/2005/8/layout/vList6"/>
    <dgm:cxn modelId="{30DBA0EE-0688-4F09-9BBC-343935674761}" type="presOf" srcId="{2AF1666E-E57F-4AC1-9E11-5BFDF970A6AD}" destId="{1275F16E-B9D1-4B7B-B5CB-DE630E521567}" srcOrd="0" destOrd="1" presId="urn:microsoft.com/office/officeart/2005/8/layout/vList6"/>
    <dgm:cxn modelId="{F7CAFCBE-6FA2-4206-BBB3-6B280B98DFA0}" srcId="{1D2F52BD-2453-42A5-95AF-D388B7AB2177}" destId="{2AF1666E-E57F-4AC1-9E11-5BFDF970A6AD}" srcOrd="1" destOrd="0" parTransId="{802A9E9E-CA0B-4428-B527-9D7D3B132DA5}" sibTransId="{CBEA16DF-13DA-4E58-950B-FBAD6FD2177C}"/>
    <dgm:cxn modelId="{30EFA324-C80F-45B1-A7D5-D3A8793DEBB8}" type="presOf" srcId="{66F9511E-2E1F-4CC9-A902-2A269B03D441}" destId="{1275F16E-B9D1-4B7B-B5CB-DE630E521567}" srcOrd="0" destOrd="0" presId="urn:microsoft.com/office/officeart/2005/8/layout/vList6"/>
    <dgm:cxn modelId="{A80B05D9-83D0-4ED3-A946-10FB01330268}" type="presOf" srcId="{7F37C6CE-FD86-4101-95AB-9D6713F47276}" destId="{146D975E-789D-4193-A761-DE18E3B8AB1E}" srcOrd="0" destOrd="0" presId="urn:microsoft.com/office/officeart/2005/8/layout/vList6"/>
    <dgm:cxn modelId="{112653DC-5E9B-4C93-A50E-9F998AAB8E21}" type="presOf" srcId="{1D2F52BD-2453-42A5-95AF-D388B7AB2177}" destId="{EAB5FB8D-C030-4498-9EDD-BFAAB12E5DDC}" srcOrd="0" destOrd="0" presId="urn:microsoft.com/office/officeart/2005/8/layout/vList6"/>
    <dgm:cxn modelId="{FD19A256-B122-4CBE-8B27-B6D738E93EEA}" type="presOf" srcId="{4045421C-05CB-46AD-A435-0A473A8844CF}" destId="{E800CFC1-8CDB-48F3-882C-8ED2FF951FC3}" srcOrd="0" destOrd="0" presId="urn:microsoft.com/office/officeart/2005/8/layout/vList6"/>
    <dgm:cxn modelId="{0E201C50-ED2D-4062-9360-A26B79E4340C}" type="presOf" srcId="{2102DD2A-294D-4B2B-AB57-8A894281B3D3}" destId="{4E930392-CF95-4672-AF52-78670E18AEB4}" srcOrd="0" destOrd="0" presId="urn:microsoft.com/office/officeart/2005/8/layout/vList6"/>
    <dgm:cxn modelId="{36BD9F56-73EA-4572-AE4E-987E24CED66F}" type="presParOf" srcId="{4E930392-CF95-4672-AF52-78670E18AEB4}" destId="{2DEBBE3D-5348-401C-B198-AEC1257D011D}" srcOrd="0" destOrd="0" presId="urn:microsoft.com/office/officeart/2005/8/layout/vList6"/>
    <dgm:cxn modelId="{924B16F2-5657-476E-ACF1-2FE817B01A09}" type="presParOf" srcId="{2DEBBE3D-5348-401C-B198-AEC1257D011D}" destId="{EF3C8A56-A309-4B0B-BCAC-55AAB96183E2}" srcOrd="0" destOrd="0" presId="urn:microsoft.com/office/officeart/2005/8/layout/vList6"/>
    <dgm:cxn modelId="{022DE18E-12C0-48C9-9770-0B0B82D812F2}" type="presParOf" srcId="{2DEBBE3D-5348-401C-B198-AEC1257D011D}" destId="{146D975E-789D-4193-A761-DE18E3B8AB1E}" srcOrd="1" destOrd="0" presId="urn:microsoft.com/office/officeart/2005/8/layout/vList6"/>
    <dgm:cxn modelId="{7AB627C7-175E-48F7-9212-DC8FB688ECC9}" type="presParOf" srcId="{4E930392-CF95-4672-AF52-78670E18AEB4}" destId="{E120FBCB-0177-4522-BC0B-1FF0415AB625}" srcOrd="1" destOrd="0" presId="urn:microsoft.com/office/officeart/2005/8/layout/vList6"/>
    <dgm:cxn modelId="{EDF68502-8FBB-4553-A5B6-2DEB2F2E39D8}" type="presParOf" srcId="{4E930392-CF95-4672-AF52-78670E18AEB4}" destId="{5BC4998A-DB80-40B5-93A7-25C5DAF8FED5}" srcOrd="2" destOrd="0" presId="urn:microsoft.com/office/officeart/2005/8/layout/vList6"/>
    <dgm:cxn modelId="{DE50378E-AD24-4279-93F2-1AFAC25452CE}" type="presParOf" srcId="{5BC4998A-DB80-40B5-93A7-25C5DAF8FED5}" destId="{EAB5FB8D-C030-4498-9EDD-BFAAB12E5DDC}" srcOrd="0" destOrd="0" presId="urn:microsoft.com/office/officeart/2005/8/layout/vList6"/>
    <dgm:cxn modelId="{617CB276-5BC6-49F7-8FA1-BEF6E032A171}" type="presParOf" srcId="{5BC4998A-DB80-40B5-93A7-25C5DAF8FED5}" destId="{1275F16E-B9D1-4B7B-B5CB-DE630E521567}" srcOrd="1" destOrd="0" presId="urn:microsoft.com/office/officeart/2005/8/layout/vList6"/>
    <dgm:cxn modelId="{EBFD4AFF-7BF5-4B28-BE92-2D8ACB84D417}" type="presParOf" srcId="{4E930392-CF95-4672-AF52-78670E18AEB4}" destId="{6D74889E-100D-4743-9678-E041F7DFFE47}" srcOrd="3" destOrd="0" presId="urn:microsoft.com/office/officeart/2005/8/layout/vList6"/>
    <dgm:cxn modelId="{B7E5E8BE-A32E-437A-9342-CB885277404C}" type="presParOf" srcId="{4E930392-CF95-4672-AF52-78670E18AEB4}" destId="{F282F5C0-E68A-44B3-8DC0-63B583070E29}" srcOrd="4" destOrd="0" presId="urn:microsoft.com/office/officeart/2005/8/layout/vList6"/>
    <dgm:cxn modelId="{8AA192D2-26AB-4369-81F1-BC97454A6BA3}" type="presParOf" srcId="{F282F5C0-E68A-44B3-8DC0-63B583070E29}" destId="{C3AFA705-E715-49B1-9D6A-22AD1B9347F6}" srcOrd="0" destOrd="0" presId="urn:microsoft.com/office/officeart/2005/8/layout/vList6"/>
    <dgm:cxn modelId="{5503DDDC-C64A-4D53-9B5A-27970EE2B100}" type="presParOf" srcId="{F282F5C0-E68A-44B3-8DC0-63B583070E29}" destId="{E800CFC1-8CDB-48F3-882C-8ED2FF951FC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3740B1-A23C-4CB4-9BBA-BC2A31ACEB4D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725D99-C938-4256-A236-2D01C900220F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sz="1600" dirty="0" smtClean="0">
              <a:latin typeface="Arial" pitchFamily="34" charset="0"/>
              <a:cs typeface="Arial" pitchFamily="34" charset="0"/>
            </a:rPr>
            <a:t>1. Работа по уничтожению или лишению жизнеспособности вредных организмов в подкарантинной продукции или на (в) подкарантинных объектах с применением пестицидов первого класса опасности в соответствии с санитарными нормами и правилами, утвержденными в установленном порядке</a:t>
          </a:r>
        </a:p>
      </dgm:t>
    </dgm:pt>
    <dgm:pt modelId="{8A8AD9C1-515C-43AD-9EE2-4E8073DAEE62}" type="parTrans" cxnId="{3B466D5E-3111-420B-88F9-1EFCB6D10D2B}">
      <dgm:prSet/>
      <dgm:spPr/>
      <dgm:t>
        <a:bodyPr/>
        <a:lstStyle/>
        <a:p>
          <a:endParaRPr lang="ru-RU"/>
        </a:p>
      </dgm:t>
    </dgm:pt>
    <dgm:pt modelId="{A667F47C-0626-4D33-9DE2-1291D83A2B5D}" type="sibTrans" cxnId="{3B466D5E-3111-420B-88F9-1EFCB6D10D2B}">
      <dgm:prSet/>
      <dgm:spPr/>
      <dgm:t>
        <a:bodyPr/>
        <a:lstStyle/>
        <a:p>
          <a:endParaRPr lang="ru-RU"/>
        </a:p>
      </dgm:t>
    </dgm:pt>
    <dgm:pt modelId="{24EDF970-764F-479C-A52D-1182DC543F4C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sz="1600" dirty="0" smtClean="0">
              <a:latin typeface="Arial" pitchFamily="34" charset="0"/>
              <a:cs typeface="Arial" pitchFamily="34" charset="0"/>
            </a:rPr>
            <a:t>2. Работа по уничтожению или лишению жизнеспособности вредных организмов в подкарантинной продукции или на (в) подкарантинных объектах с применением пестицидов второго, третьего, четвертого классов опасности в соответствии с санитарными нормами и правилами, утвержденными в установленном порядке</a:t>
          </a:r>
        </a:p>
      </dgm:t>
    </dgm:pt>
    <dgm:pt modelId="{96118C07-A266-472D-8886-7179D1B82F57}" type="parTrans" cxnId="{8582EBBB-053F-451A-973D-5DFC9A1B9E8A}">
      <dgm:prSet/>
      <dgm:spPr/>
      <dgm:t>
        <a:bodyPr/>
        <a:lstStyle/>
        <a:p>
          <a:endParaRPr lang="ru-RU"/>
        </a:p>
      </dgm:t>
    </dgm:pt>
    <dgm:pt modelId="{C0D4304B-AB9C-4325-B8FE-A2A2996AB76F}" type="sibTrans" cxnId="{8582EBBB-053F-451A-973D-5DFC9A1B9E8A}">
      <dgm:prSet/>
      <dgm:spPr/>
      <dgm:t>
        <a:bodyPr/>
        <a:lstStyle/>
        <a:p>
          <a:endParaRPr lang="ru-RU"/>
        </a:p>
      </dgm:t>
    </dgm:pt>
    <dgm:pt modelId="{80202A7F-28E3-4056-9970-C98F45FD5B1A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sz="1600" dirty="0" smtClean="0">
              <a:latin typeface="Arial" pitchFamily="34" charset="0"/>
              <a:cs typeface="Arial" pitchFamily="34" charset="0"/>
            </a:rPr>
            <a:t>3. Работа по уничтожению или лишению жизнеспособности вредных организмов в подкарантинной продукции или на (в) подкарантинных объектах термическим методом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E95488A3-53CE-4A1E-8FDE-A87FB2E00CC5}" type="parTrans" cxnId="{0A30636A-EE4B-4D32-A45C-4EA8FF621F56}">
      <dgm:prSet/>
      <dgm:spPr/>
      <dgm:t>
        <a:bodyPr/>
        <a:lstStyle/>
        <a:p>
          <a:endParaRPr lang="ru-RU"/>
        </a:p>
      </dgm:t>
    </dgm:pt>
    <dgm:pt modelId="{8D8BDD3C-1F36-4568-A2ED-8C9BAC3B1E91}" type="sibTrans" cxnId="{0A30636A-EE4B-4D32-A45C-4EA8FF621F56}">
      <dgm:prSet/>
      <dgm:spPr/>
      <dgm:t>
        <a:bodyPr/>
        <a:lstStyle/>
        <a:p>
          <a:endParaRPr lang="ru-RU"/>
        </a:p>
      </dgm:t>
    </dgm:pt>
    <dgm:pt modelId="{58ACAC56-4573-4833-8B4D-82D3FDA40E1E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>
              <a:latin typeface="Arial" pitchFamily="34" charset="0"/>
              <a:cs typeface="Arial" pitchFamily="34" charset="0"/>
            </a:rPr>
            <a:t>4. Работа по уничтожению или лишению жизнеспособности вредных организмов в подкарантинной продукции или на (в) подкарантинных объектах путем понижения температуры (</a:t>
          </a:r>
          <a:r>
            <a:rPr lang="ru-RU" sz="1600" dirty="0" err="1" smtClean="0">
              <a:latin typeface="Arial" pitchFamily="34" charset="0"/>
              <a:cs typeface="Arial" pitchFamily="34" charset="0"/>
            </a:rPr>
            <a:t>рефрижерации</a:t>
          </a:r>
          <a:r>
            <a:rPr lang="ru-RU" sz="1600" dirty="0" smtClean="0">
              <a:latin typeface="Arial" pitchFamily="34" charset="0"/>
              <a:cs typeface="Arial" pitchFamily="34" charset="0"/>
            </a:rPr>
            <a:t>)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4058FC58-78DB-420B-9F70-3A24AB405CA2}" type="parTrans" cxnId="{4275C266-DA19-4696-9B61-B24DB5A44767}">
      <dgm:prSet/>
      <dgm:spPr/>
      <dgm:t>
        <a:bodyPr/>
        <a:lstStyle/>
        <a:p>
          <a:endParaRPr lang="ru-RU"/>
        </a:p>
      </dgm:t>
    </dgm:pt>
    <dgm:pt modelId="{EFB65E8F-C8F1-47E8-9B09-665CE1F49FC4}" type="sibTrans" cxnId="{4275C266-DA19-4696-9B61-B24DB5A44767}">
      <dgm:prSet/>
      <dgm:spPr/>
      <dgm:t>
        <a:bodyPr/>
        <a:lstStyle/>
        <a:p>
          <a:endParaRPr lang="ru-RU"/>
        </a:p>
      </dgm:t>
    </dgm:pt>
    <dgm:pt modelId="{8013F4DF-E9AA-4B1D-B0AE-CF1C1E992335}" type="pres">
      <dgm:prSet presAssocID="{AB3740B1-A23C-4CB4-9BBA-BC2A31ACEB4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91D7252-F11F-4B23-834D-6AD5DB21068C}" type="pres">
      <dgm:prSet presAssocID="{AB3740B1-A23C-4CB4-9BBA-BC2A31ACEB4D}" presName="Name1" presStyleCnt="0"/>
      <dgm:spPr/>
      <dgm:t>
        <a:bodyPr/>
        <a:lstStyle/>
        <a:p>
          <a:endParaRPr lang="ru-RU"/>
        </a:p>
      </dgm:t>
    </dgm:pt>
    <dgm:pt modelId="{B908A76D-36BD-4E73-BDB5-74CD947C9F35}" type="pres">
      <dgm:prSet presAssocID="{AB3740B1-A23C-4CB4-9BBA-BC2A31ACEB4D}" presName="cycle" presStyleCnt="0"/>
      <dgm:spPr/>
      <dgm:t>
        <a:bodyPr/>
        <a:lstStyle/>
        <a:p>
          <a:endParaRPr lang="ru-RU"/>
        </a:p>
      </dgm:t>
    </dgm:pt>
    <dgm:pt modelId="{EC8410E7-36D7-4BD6-8175-D231CF729E86}" type="pres">
      <dgm:prSet presAssocID="{AB3740B1-A23C-4CB4-9BBA-BC2A31ACEB4D}" presName="srcNode" presStyleLbl="node1" presStyleIdx="0" presStyleCnt="4"/>
      <dgm:spPr/>
      <dgm:t>
        <a:bodyPr/>
        <a:lstStyle/>
        <a:p>
          <a:endParaRPr lang="ru-RU"/>
        </a:p>
      </dgm:t>
    </dgm:pt>
    <dgm:pt modelId="{43515E86-7D99-4A28-B387-A52B274DA2B7}" type="pres">
      <dgm:prSet presAssocID="{AB3740B1-A23C-4CB4-9BBA-BC2A31ACEB4D}" presName="conn" presStyleLbl="parChTrans1D2" presStyleIdx="0" presStyleCnt="1"/>
      <dgm:spPr/>
      <dgm:t>
        <a:bodyPr/>
        <a:lstStyle/>
        <a:p>
          <a:endParaRPr lang="ru-RU"/>
        </a:p>
      </dgm:t>
    </dgm:pt>
    <dgm:pt modelId="{58FCE5B1-5FCE-4C6A-848B-5BA4EFA0F921}" type="pres">
      <dgm:prSet presAssocID="{AB3740B1-A23C-4CB4-9BBA-BC2A31ACEB4D}" presName="extraNode" presStyleLbl="node1" presStyleIdx="0" presStyleCnt="4"/>
      <dgm:spPr/>
      <dgm:t>
        <a:bodyPr/>
        <a:lstStyle/>
        <a:p>
          <a:endParaRPr lang="ru-RU"/>
        </a:p>
      </dgm:t>
    </dgm:pt>
    <dgm:pt modelId="{A3A40024-B6A6-4186-8FCD-A309F117473B}" type="pres">
      <dgm:prSet presAssocID="{AB3740B1-A23C-4CB4-9BBA-BC2A31ACEB4D}" presName="dstNode" presStyleLbl="node1" presStyleIdx="0" presStyleCnt="4"/>
      <dgm:spPr/>
      <dgm:t>
        <a:bodyPr/>
        <a:lstStyle/>
        <a:p>
          <a:endParaRPr lang="ru-RU"/>
        </a:p>
      </dgm:t>
    </dgm:pt>
    <dgm:pt modelId="{AD7A8112-D8EE-4C21-9D93-4980F4E8E8C7}" type="pres">
      <dgm:prSet presAssocID="{F1725D99-C938-4256-A236-2D01C900220F}" presName="text_1" presStyleLbl="node1" presStyleIdx="0" presStyleCnt="4" custScaleY="143051" custLinFactNeighborX="88" custLinFactNeighborY="-15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15BA86-D5B4-4371-A545-BBDBB71BF452}" type="pres">
      <dgm:prSet presAssocID="{F1725D99-C938-4256-A236-2D01C900220F}" presName="accent_1" presStyleCnt="0"/>
      <dgm:spPr/>
      <dgm:t>
        <a:bodyPr/>
        <a:lstStyle/>
        <a:p>
          <a:endParaRPr lang="ru-RU"/>
        </a:p>
      </dgm:t>
    </dgm:pt>
    <dgm:pt modelId="{1E30941A-5586-439E-9582-9705EDB21ADF}" type="pres">
      <dgm:prSet presAssocID="{F1725D99-C938-4256-A236-2D01C900220F}" presName="accentRepeatNode" presStyleLbl="solidFgAcc1" presStyleIdx="0" presStyleCnt="4" custLinFactNeighborX="-6601" custLinFactNeighborY="-1356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32DA7F1-AE54-41A5-B864-506A94B874F9}" type="pres">
      <dgm:prSet presAssocID="{24EDF970-764F-479C-A52D-1182DC543F4C}" presName="text_2" presStyleLbl="node1" presStyleIdx="1" presStyleCnt="4" custScaleY="173428" custLinFactNeighborX="-177" custLinFactNeighborY="237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02C94E-120C-4184-B3C0-CA78CDCACCE1}" type="pres">
      <dgm:prSet presAssocID="{24EDF970-764F-479C-A52D-1182DC543F4C}" presName="accent_2" presStyleCnt="0"/>
      <dgm:spPr/>
      <dgm:t>
        <a:bodyPr/>
        <a:lstStyle/>
        <a:p>
          <a:endParaRPr lang="ru-RU"/>
        </a:p>
      </dgm:t>
    </dgm:pt>
    <dgm:pt modelId="{5C037B11-FF3B-425A-A8C2-A219B2A761AE}" type="pres">
      <dgm:prSet presAssocID="{24EDF970-764F-479C-A52D-1182DC543F4C}" presName="accentRepeatNode" presStyleLbl="solidFgAcc1" presStyleIdx="1" presStyleCnt="4" custLinFactNeighborX="-1704" custLinFactNeighborY="1870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26342D4-9A4B-49CA-B20A-5C44647225B9}" type="pres">
      <dgm:prSet presAssocID="{80202A7F-28E3-4056-9970-C98F45FD5B1A}" presName="text_3" presStyleLbl="node1" presStyleIdx="2" presStyleCnt="4" custScaleY="111545" custLinFactNeighborX="-177" custLinFactNeighborY="41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8B5C60-27F7-4F2E-A076-B7FB10364BEB}" type="pres">
      <dgm:prSet presAssocID="{80202A7F-28E3-4056-9970-C98F45FD5B1A}" presName="accent_3" presStyleCnt="0"/>
      <dgm:spPr/>
      <dgm:t>
        <a:bodyPr/>
        <a:lstStyle/>
        <a:p>
          <a:endParaRPr lang="ru-RU"/>
        </a:p>
      </dgm:t>
    </dgm:pt>
    <dgm:pt modelId="{48B8CD53-12CB-4AEC-853F-C975B27B8AAC}" type="pres">
      <dgm:prSet presAssocID="{80202A7F-28E3-4056-9970-C98F45FD5B1A}" presName="accentRepeatNode" presStyleLbl="solidFgAcc1" presStyleIdx="2" presStyleCnt="4" custLinFactNeighborX="4641" custLinFactNeighborY="2558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7C8AE46-EADA-437D-A504-EB08B4EBD82F}" type="pres">
      <dgm:prSet presAssocID="{58ACAC56-4573-4833-8B4D-82D3FDA40E1E}" presName="text_4" presStyleLbl="node1" presStyleIdx="3" presStyleCnt="4" custScaleY="125755" custLinFactNeighborX="88" custLinFactNeighborY="330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5C6DA-24C9-4C1F-B98D-7A9739462CEB}" type="pres">
      <dgm:prSet presAssocID="{58ACAC56-4573-4833-8B4D-82D3FDA40E1E}" presName="accent_4" presStyleCnt="0"/>
      <dgm:spPr/>
      <dgm:t>
        <a:bodyPr/>
        <a:lstStyle/>
        <a:p>
          <a:endParaRPr lang="ru-RU"/>
        </a:p>
      </dgm:t>
    </dgm:pt>
    <dgm:pt modelId="{EA6DAAEB-68C3-4F5E-9F64-62F1CEA8B22B}" type="pres">
      <dgm:prSet presAssocID="{58ACAC56-4573-4833-8B4D-82D3FDA40E1E}" presName="accentRepeatNode" presStyleLbl="solidFgAcc1" presStyleIdx="3" presStyleCnt="4" custLinFactNeighborX="-256" custLinFactNeighborY="2612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72F8CB51-CEF7-430B-89E8-C188BC04B1FC}" type="presOf" srcId="{F1725D99-C938-4256-A236-2D01C900220F}" destId="{AD7A8112-D8EE-4C21-9D93-4980F4E8E8C7}" srcOrd="0" destOrd="0" presId="urn:microsoft.com/office/officeart/2008/layout/VerticalCurvedList"/>
    <dgm:cxn modelId="{C41B0772-FCD7-414D-9DB9-55657AC24EA4}" type="presOf" srcId="{80202A7F-28E3-4056-9970-C98F45FD5B1A}" destId="{226342D4-9A4B-49CA-B20A-5C44647225B9}" srcOrd="0" destOrd="0" presId="urn:microsoft.com/office/officeart/2008/layout/VerticalCurvedList"/>
    <dgm:cxn modelId="{0A30636A-EE4B-4D32-A45C-4EA8FF621F56}" srcId="{AB3740B1-A23C-4CB4-9BBA-BC2A31ACEB4D}" destId="{80202A7F-28E3-4056-9970-C98F45FD5B1A}" srcOrd="2" destOrd="0" parTransId="{E95488A3-53CE-4A1E-8FDE-A87FB2E00CC5}" sibTransId="{8D8BDD3C-1F36-4568-A2ED-8C9BAC3B1E91}"/>
    <dgm:cxn modelId="{A64A6C6D-7E05-4904-9A5B-25F6BE226A4F}" type="presOf" srcId="{58ACAC56-4573-4833-8B4D-82D3FDA40E1E}" destId="{77C8AE46-EADA-437D-A504-EB08B4EBD82F}" srcOrd="0" destOrd="0" presId="urn:microsoft.com/office/officeart/2008/layout/VerticalCurvedList"/>
    <dgm:cxn modelId="{3B466D5E-3111-420B-88F9-1EFCB6D10D2B}" srcId="{AB3740B1-A23C-4CB4-9BBA-BC2A31ACEB4D}" destId="{F1725D99-C938-4256-A236-2D01C900220F}" srcOrd="0" destOrd="0" parTransId="{8A8AD9C1-515C-43AD-9EE2-4E8073DAEE62}" sibTransId="{A667F47C-0626-4D33-9DE2-1291D83A2B5D}"/>
    <dgm:cxn modelId="{52D4DABF-469B-447A-AF29-829357466690}" type="presOf" srcId="{24EDF970-764F-479C-A52D-1182DC543F4C}" destId="{832DA7F1-AE54-41A5-B864-506A94B874F9}" srcOrd="0" destOrd="0" presId="urn:microsoft.com/office/officeart/2008/layout/VerticalCurvedList"/>
    <dgm:cxn modelId="{8582EBBB-053F-451A-973D-5DFC9A1B9E8A}" srcId="{AB3740B1-A23C-4CB4-9BBA-BC2A31ACEB4D}" destId="{24EDF970-764F-479C-A52D-1182DC543F4C}" srcOrd="1" destOrd="0" parTransId="{96118C07-A266-472D-8886-7179D1B82F57}" sibTransId="{C0D4304B-AB9C-4325-B8FE-A2A2996AB76F}"/>
    <dgm:cxn modelId="{F3F627FF-E5BE-4D3B-9915-074C048E40D8}" type="presOf" srcId="{A667F47C-0626-4D33-9DE2-1291D83A2B5D}" destId="{43515E86-7D99-4A28-B387-A52B274DA2B7}" srcOrd="0" destOrd="0" presId="urn:microsoft.com/office/officeart/2008/layout/VerticalCurvedList"/>
    <dgm:cxn modelId="{6110680B-AB99-408C-B455-2600B39DCAEE}" type="presOf" srcId="{AB3740B1-A23C-4CB4-9BBA-BC2A31ACEB4D}" destId="{8013F4DF-E9AA-4B1D-B0AE-CF1C1E992335}" srcOrd="0" destOrd="0" presId="urn:microsoft.com/office/officeart/2008/layout/VerticalCurvedList"/>
    <dgm:cxn modelId="{4275C266-DA19-4696-9B61-B24DB5A44767}" srcId="{AB3740B1-A23C-4CB4-9BBA-BC2A31ACEB4D}" destId="{58ACAC56-4573-4833-8B4D-82D3FDA40E1E}" srcOrd="3" destOrd="0" parTransId="{4058FC58-78DB-420B-9F70-3A24AB405CA2}" sibTransId="{EFB65E8F-C8F1-47E8-9B09-665CE1F49FC4}"/>
    <dgm:cxn modelId="{F9584109-F807-47B7-A2EE-EFB947A41BCA}" type="presParOf" srcId="{8013F4DF-E9AA-4B1D-B0AE-CF1C1E992335}" destId="{B91D7252-F11F-4B23-834D-6AD5DB21068C}" srcOrd="0" destOrd="0" presId="urn:microsoft.com/office/officeart/2008/layout/VerticalCurvedList"/>
    <dgm:cxn modelId="{919A3C2D-8D8F-42BD-B5F9-D981316D58E5}" type="presParOf" srcId="{B91D7252-F11F-4B23-834D-6AD5DB21068C}" destId="{B908A76D-36BD-4E73-BDB5-74CD947C9F35}" srcOrd="0" destOrd="0" presId="urn:microsoft.com/office/officeart/2008/layout/VerticalCurvedList"/>
    <dgm:cxn modelId="{D202007D-D9F0-4611-B113-F74A03CF1D56}" type="presParOf" srcId="{B908A76D-36BD-4E73-BDB5-74CD947C9F35}" destId="{EC8410E7-36D7-4BD6-8175-D231CF729E86}" srcOrd="0" destOrd="0" presId="urn:microsoft.com/office/officeart/2008/layout/VerticalCurvedList"/>
    <dgm:cxn modelId="{1FABBFBD-E248-49DB-9429-DF94FBB9784C}" type="presParOf" srcId="{B908A76D-36BD-4E73-BDB5-74CD947C9F35}" destId="{43515E86-7D99-4A28-B387-A52B274DA2B7}" srcOrd="1" destOrd="0" presId="urn:microsoft.com/office/officeart/2008/layout/VerticalCurvedList"/>
    <dgm:cxn modelId="{93E0899F-DBE0-4939-ABDC-DEA6474C11CC}" type="presParOf" srcId="{B908A76D-36BD-4E73-BDB5-74CD947C9F35}" destId="{58FCE5B1-5FCE-4C6A-848B-5BA4EFA0F921}" srcOrd="2" destOrd="0" presId="urn:microsoft.com/office/officeart/2008/layout/VerticalCurvedList"/>
    <dgm:cxn modelId="{AA39588F-BC48-4FE2-AD08-BC81D68453CC}" type="presParOf" srcId="{B908A76D-36BD-4E73-BDB5-74CD947C9F35}" destId="{A3A40024-B6A6-4186-8FCD-A309F117473B}" srcOrd="3" destOrd="0" presId="urn:microsoft.com/office/officeart/2008/layout/VerticalCurvedList"/>
    <dgm:cxn modelId="{9706A649-C362-489C-B81E-1D5F10DADFA0}" type="presParOf" srcId="{B91D7252-F11F-4B23-834D-6AD5DB21068C}" destId="{AD7A8112-D8EE-4C21-9D93-4980F4E8E8C7}" srcOrd="1" destOrd="0" presId="urn:microsoft.com/office/officeart/2008/layout/VerticalCurvedList"/>
    <dgm:cxn modelId="{2B81C5B3-CDA7-4E3C-9382-7B659B3C277A}" type="presParOf" srcId="{B91D7252-F11F-4B23-834D-6AD5DB21068C}" destId="{D815BA86-D5B4-4371-A545-BBDBB71BF452}" srcOrd="2" destOrd="0" presId="urn:microsoft.com/office/officeart/2008/layout/VerticalCurvedList"/>
    <dgm:cxn modelId="{02554C51-589C-480C-B844-5199F777EDAB}" type="presParOf" srcId="{D815BA86-D5B4-4371-A545-BBDBB71BF452}" destId="{1E30941A-5586-439E-9582-9705EDB21ADF}" srcOrd="0" destOrd="0" presId="urn:microsoft.com/office/officeart/2008/layout/VerticalCurvedList"/>
    <dgm:cxn modelId="{33CBA400-356B-408A-B7B5-21D0BEEFDC21}" type="presParOf" srcId="{B91D7252-F11F-4B23-834D-6AD5DB21068C}" destId="{832DA7F1-AE54-41A5-B864-506A94B874F9}" srcOrd="3" destOrd="0" presId="urn:microsoft.com/office/officeart/2008/layout/VerticalCurvedList"/>
    <dgm:cxn modelId="{7183B4D7-BCC2-42CB-B7EB-FDE75EE030ED}" type="presParOf" srcId="{B91D7252-F11F-4B23-834D-6AD5DB21068C}" destId="{2F02C94E-120C-4184-B3C0-CA78CDCACCE1}" srcOrd="4" destOrd="0" presId="urn:microsoft.com/office/officeart/2008/layout/VerticalCurvedList"/>
    <dgm:cxn modelId="{5CB692DB-F695-482D-ADA6-0C1EB4908482}" type="presParOf" srcId="{2F02C94E-120C-4184-B3C0-CA78CDCACCE1}" destId="{5C037B11-FF3B-425A-A8C2-A219B2A761AE}" srcOrd="0" destOrd="0" presId="urn:microsoft.com/office/officeart/2008/layout/VerticalCurvedList"/>
    <dgm:cxn modelId="{E985F396-A709-4649-832F-9F8E299698B4}" type="presParOf" srcId="{B91D7252-F11F-4B23-834D-6AD5DB21068C}" destId="{226342D4-9A4B-49CA-B20A-5C44647225B9}" srcOrd="5" destOrd="0" presId="urn:microsoft.com/office/officeart/2008/layout/VerticalCurvedList"/>
    <dgm:cxn modelId="{C90217B0-1B34-464D-A84B-A9C4D351B77B}" type="presParOf" srcId="{B91D7252-F11F-4B23-834D-6AD5DB21068C}" destId="{168B5C60-27F7-4F2E-A076-B7FB10364BEB}" srcOrd="6" destOrd="0" presId="urn:microsoft.com/office/officeart/2008/layout/VerticalCurvedList"/>
    <dgm:cxn modelId="{5F3CDE2F-3D2D-4AF6-BC5D-5F013476A88D}" type="presParOf" srcId="{168B5C60-27F7-4F2E-A076-B7FB10364BEB}" destId="{48B8CD53-12CB-4AEC-853F-C975B27B8AAC}" srcOrd="0" destOrd="0" presId="urn:microsoft.com/office/officeart/2008/layout/VerticalCurvedList"/>
    <dgm:cxn modelId="{702E59C5-48D1-4D80-AB43-1C217D5C832C}" type="presParOf" srcId="{B91D7252-F11F-4B23-834D-6AD5DB21068C}" destId="{77C8AE46-EADA-437D-A504-EB08B4EBD82F}" srcOrd="7" destOrd="0" presId="urn:microsoft.com/office/officeart/2008/layout/VerticalCurvedList"/>
    <dgm:cxn modelId="{E0F31904-94C5-4753-BDB4-D2FEA8E3AF73}" type="presParOf" srcId="{B91D7252-F11F-4B23-834D-6AD5DB21068C}" destId="{4EC5C6DA-24C9-4C1F-B98D-7A9739462CEB}" srcOrd="8" destOrd="0" presId="urn:microsoft.com/office/officeart/2008/layout/VerticalCurvedList"/>
    <dgm:cxn modelId="{0711141F-B672-4D5D-838F-3C78B3404A27}" type="presParOf" srcId="{4EC5C6DA-24C9-4C1F-B98D-7A9739462CEB}" destId="{EA6DAAEB-68C3-4F5E-9F64-62F1CEA8B22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3740B1-A23C-4CB4-9BBA-BC2A31ACEB4D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23AD67-4672-46C9-BEE8-7DA425A91C85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sz="2000" dirty="0" smtClean="0">
              <a:latin typeface="Arial" pitchFamily="34" charset="0"/>
              <a:cs typeface="Arial" pitchFamily="34" charset="0"/>
            </a:rPr>
            <a:t>6. Работа по уничтожению или лишению жизнеспособности вредных организмов в подкарантинной продукции или на (в) подкарантинных объектах путем повышения давления воздуха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DB9F9620-EAC1-4AEA-B22F-4BD95F9E80FC}" type="parTrans" cxnId="{A2DDA634-8266-4DE9-A4DF-CC0018DA9DD1}">
      <dgm:prSet/>
      <dgm:spPr/>
      <dgm:t>
        <a:bodyPr/>
        <a:lstStyle/>
        <a:p>
          <a:endParaRPr lang="ru-RU"/>
        </a:p>
      </dgm:t>
    </dgm:pt>
    <dgm:pt modelId="{74CAAFC9-93FF-48D7-B5E0-1E4897BB0151}" type="sibTrans" cxnId="{A2DDA634-8266-4DE9-A4DF-CC0018DA9DD1}">
      <dgm:prSet/>
      <dgm:spPr/>
      <dgm:t>
        <a:bodyPr/>
        <a:lstStyle/>
        <a:p>
          <a:endParaRPr lang="ru-RU"/>
        </a:p>
      </dgm:t>
    </dgm:pt>
    <dgm:pt modelId="{E581F50C-AF28-42F4-9AA6-AA8300E190F8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sz="2000" dirty="0" smtClean="0">
              <a:latin typeface="Arial" pitchFamily="34" charset="0"/>
              <a:cs typeface="Arial" pitchFamily="34" charset="0"/>
            </a:rPr>
            <a:t>5. Работа по уничтожению или лишению жизнеспособности вредных организмов в подкарантинной продукции или на (в) подкарантинных объектах путем воздействия вакуумом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F9FB0D21-8077-402E-B806-1BCDED4E976E}" type="parTrans" cxnId="{74E656B0-B90C-44DC-AC3C-77D3BB14486A}">
      <dgm:prSet/>
      <dgm:spPr/>
      <dgm:t>
        <a:bodyPr/>
        <a:lstStyle/>
        <a:p>
          <a:endParaRPr lang="ru-RU"/>
        </a:p>
      </dgm:t>
    </dgm:pt>
    <dgm:pt modelId="{F6343791-C460-4439-BE53-0024EB99F812}" type="sibTrans" cxnId="{74E656B0-B90C-44DC-AC3C-77D3BB14486A}">
      <dgm:prSet/>
      <dgm:spPr/>
      <dgm:t>
        <a:bodyPr/>
        <a:lstStyle/>
        <a:p>
          <a:endParaRPr lang="ru-RU"/>
        </a:p>
      </dgm:t>
    </dgm:pt>
    <dgm:pt modelId="{EC1DCBF2-6F3B-4A14-8AC9-EC3C16F30F03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sz="2000" dirty="0" smtClean="0">
              <a:latin typeface="Arial" pitchFamily="34" charset="0"/>
              <a:cs typeface="Arial" pitchFamily="34" charset="0"/>
            </a:rPr>
            <a:t>7. Работа по уничтожению или лишению жизнеспособности, стерилизации (лишению репродуктивной способности) вредных организмов в подкарантинной продукции или на (в) подкарантинных объектах путем ионизирующего (радиоактивного) облучения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74F91795-6CA9-4CC7-BA91-663461114AD6}" type="sibTrans" cxnId="{9FC563E1-B7B9-45C9-9FB8-E5F2DEA29C0B}">
      <dgm:prSet/>
      <dgm:spPr/>
      <dgm:t>
        <a:bodyPr/>
        <a:lstStyle/>
        <a:p>
          <a:endParaRPr lang="ru-RU"/>
        </a:p>
      </dgm:t>
    </dgm:pt>
    <dgm:pt modelId="{DC1EC999-6896-449D-9310-8F0B88D5153E}" type="parTrans" cxnId="{9FC563E1-B7B9-45C9-9FB8-E5F2DEA29C0B}">
      <dgm:prSet/>
      <dgm:spPr/>
      <dgm:t>
        <a:bodyPr/>
        <a:lstStyle/>
        <a:p>
          <a:endParaRPr lang="ru-RU"/>
        </a:p>
      </dgm:t>
    </dgm:pt>
    <dgm:pt modelId="{8013F4DF-E9AA-4B1D-B0AE-CF1C1E992335}" type="pres">
      <dgm:prSet presAssocID="{AB3740B1-A23C-4CB4-9BBA-BC2A31ACEB4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91D7252-F11F-4B23-834D-6AD5DB21068C}" type="pres">
      <dgm:prSet presAssocID="{AB3740B1-A23C-4CB4-9BBA-BC2A31ACEB4D}" presName="Name1" presStyleCnt="0"/>
      <dgm:spPr/>
      <dgm:t>
        <a:bodyPr/>
        <a:lstStyle/>
        <a:p>
          <a:endParaRPr lang="ru-RU"/>
        </a:p>
      </dgm:t>
    </dgm:pt>
    <dgm:pt modelId="{B908A76D-36BD-4E73-BDB5-74CD947C9F35}" type="pres">
      <dgm:prSet presAssocID="{AB3740B1-A23C-4CB4-9BBA-BC2A31ACEB4D}" presName="cycle" presStyleCnt="0"/>
      <dgm:spPr/>
      <dgm:t>
        <a:bodyPr/>
        <a:lstStyle/>
        <a:p>
          <a:endParaRPr lang="ru-RU"/>
        </a:p>
      </dgm:t>
    </dgm:pt>
    <dgm:pt modelId="{EC8410E7-36D7-4BD6-8175-D231CF729E86}" type="pres">
      <dgm:prSet presAssocID="{AB3740B1-A23C-4CB4-9BBA-BC2A31ACEB4D}" presName="srcNode" presStyleLbl="node1" presStyleIdx="0" presStyleCnt="3"/>
      <dgm:spPr/>
      <dgm:t>
        <a:bodyPr/>
        <a:lstStyle/>
        <a:p>
          <a:endParaRPr lang="ru-RU"/>
        </a:p>
      </dgm:t>
    </dgm:pt>
    <dgm:pt modelId="{43515E86-7D99-4A28-B387-A52B274DA2B7}" type="pres">
      <dgm:prSet presAssocID="{AB3740B1-A23C-4CB4-9BBA-BC2A31ACEB4D}" presName="conn" presStyleLbl="parChTrans1D2" presStyleIdx="0" presStyleCnt="1"/>
      <dgm:spPr/>
      <dgm:t>
        <a:bodyPr/>
        <a:lstStyle/>
        <a:p>
          <a:endParaRPr lang="ru-RU"/>
        </a:p>
      </dgm:t>
    </dgm:pt>
    <dgm:pt modelId="{58FCE5B1-5FCE-4C6A-848B-5BA4EFA0F921}" type="pres">
      <dgm:prSet presAssocID="{AB3740B1-A23C-4CB4-9BBA-BC2A31ACEB4D}" presName="extraNode" presStyleLbl="node1" presStyleIdx="0" presStyleCnt="3"/>
      <dgm:spPr/>
      <dgm:t>
        <a:bodyPr/>
        <a:lstStyle/>
        <a:p>
          <a:endParaRPr lang="ru-RU"/>
        </a:p>
      </dgm:t>
    </dgm:pt>
    <dgm:pt modelId="{A3A40024-B6A6-4186-8FCD-A309F117473B}" type="pres">
      <dgm:prSet presAssocID="{AB3740B1-A23C-4CB4-9BBA-BC2A31ACEB4D}" presName="dstNode" presStyleLbl="node1" presStyleIdx="0" presStyleCnt="3"/>
      <dgm:spPr/>
      <dgm:t>
        <a:bodyPr/>
        <a:lstStyle/>
        <a:p>
          <a:endParaRPr lang="ru-RU"/>
        </a:p>
      </dgm:t>
    </dgm:pt>
    <dgm:pt modelId="{0D3CC736-E33D-4DE9-AFC5-A199C91C1252}" type="pres">
      <dgm:prSet presAssocID="{E581F50C-AF28-42F4-9AA6-AA8300E190F8}" presName="text_1" presStyleLbl="node1" presStyleIdx="0" presStyleCnt="3" custScaleY="131837" custLinFactNeighborX="-81" custLinFactNeighborY="-98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5DBD86-1E52-4BE5-A868-0FC31AB78F12}" type="pres">
      <dgm:prSet presAssocID="{E581F50C-AF28-42F4-9AA6-AA8300E190F8}" presName="accent_1" presStyleCnt="0"/>
      <dgm:spPr/>
    </dgm:pt>
    <dgm:pt modelId="{9A82142A-847C-42AC-9032-11A2CED60B49}" type="pres">
      <dgm:prSet presAssocID="{E581F50C-AF28-42F4-9AA6-AA8300E190F8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DE6B09-E765-4A99-A75C-B7E2898E7BCA}" type="pres">
      <dgm:prSet presAssocID="{F323AD67-4672-46C9-BEE8-7DA425A91C85}" presName="text_2" presStyleLbl="node1" presStyleIdx="1" presStyleCnt="3" custScaleY="129462" custLinFactNeighborX="-36" custLinFactNeighborY="-108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AF97A0-809C-4856-A9C4-A9E11373198D}" type="pres">
      <dgm:prSet presAssocID="{F323AD67-4672-46C9-BEE8-7DA425A91C85}" presName="accent_2" presStyleCnt="0"/>
      <dgm:spPr/>
    </dgm:pt>
    <dgm:pt modelId="{BE458400-FAAB-4BA0-B70A-84508EE9489E}" type="pres">
      <dgm:prSet presAssocID="{F323AD67-4672-46C9-BEE8-7DA425A91C85}" presName="accentRepeatNode" presStyleLbl="solidFgAcc1" presStyleIdx="1" presStyleCnt="3" custLinFactNeighborX="1046" custLinFactNeighborY="-1047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F3183AF-6DF6-4F8D-92F3-14C7E6B5DE0B}" type="pres">
      <dgm:prSet presAssocID="{EC1DCBF2-6F3B-4A14-8AC9-EC3C16F30F03}" presName="text_3" presStyleLbl="node1" presStyleIdx="2" presStyleCnt="3" custScaleY="1467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EE2308-BF47-47B0-B424-F8783B6B4448}" type="pres">
      <dgm:prSet presAssocID="{EC1DCBF2-6F3B-4A14-8AC9-EC3C16F30F03}" presName="accent_3" presStyleCnt="0"/>
      <dgm:spPr/>
    </dgm:pt>
    <dgm:pt modelId="{BE471062-2A8E-473C-9ACD-8FB4038D94F1}" type="pres">
      <dgm:prSet presAssocID="{EC1DCBF2-6F3B-4A14-8AC9-EC3C16F30F03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5E26B718-6F7A-4953-A1C8-B5D317911812}" type="presOf" srcId="{AB3740B1-A23C-4CB4-9BBA-BC2A31ACEB4D}" destId="{8013F4DF-E9AA-4B1D-B0AE-CF1C1E992335}" srcOrd="0" destOrd="0" presId="urn:microsoft.com/office/officeart/2008/layout/VerticalCurvedList"/>
    <dgm:cxn modelId="{EA6969CE-9294-4156-AC77-E4504D271A2F}" type="presOf" srcId="{F6343791-C460-4439-BE53-0024EB99F812}" destId="{43515E86-7D99-4A28-B387-A52B274DA2B7}" srcOrd="0" destOrd="0" presId="urn:microsoft.com/office/officeart/2008/layout/VerticalCurvedList"/>
    <dgm:cxn modelId="{CC189B32-7336-454D-99F2-F098485124C5}" type="presOf" srcId="{EC1DCBF2-6F3B-4A14-8AC9-EC3C16F30F03}" destId="{0F3183AF-6DF6-4F8D-92F3-14C7E6B5DE0B}" srcOrd="0" destOrd="0" presId="urn:microsoft.com/office/officeart/2008/layout/VerticalCurvedList"/>
    <dgm:cxn modelId="{9FC563E1-B7B9-45C9-9FB8-E5F2DEA29C0B}" srcId="{AB3740B1-A23C-4CB4-9BBA-BC2A31ACEB4D}" destId="{EC1DCBF2-6F3B-4A14-8AC9-EC3C16F30F03}" srcOrd="2" destOrd="0" parTransId="{DC1EC999-6896-449D-9310-8F0B88D5153E}" sibTransId="{74F91795-6CA9-4CC7-BA91-663461114AD6}"/>
    <dgm:cxn modelId="{2C9C314B-98B7-42D4-9E8E-7EDF6E7B1D06}" type="presOf" srcId="{F323AD67-4672-46C9-BEE8-7DA425A91C85}" destId="{ECDE6B09-E765-4A99-A75C-B7E2898E7BCA}" srcOrd="0" destOrd="0" presId="urn:microsoft.com/office/officeart/2008/layout/VerticalCurvedList"/>
    <dgm:cxn modelId="{F387747B-CB5A-4F22-BF7B-1C262CE711F5}" type="presOf" srcId="{E581F50C-AF28-42F4-9AA6-AA8300E190F8}" destId="{0D3CC736-E33D-4DE9-AFC5-A199C91C1252}" srcOrd="0" destOrd="0" presId="urn:microsoft.com/office/officeart/2008/layout/VerticalCurvedList"/>
    <dgm:cxn modelId="{A2DDA634-8266-4DE9-A4DF-CC0018DA9DD1}" srcId="{AB3740B1-A23C-4CB4-9BBA-BC2A31ACEB4D}" destId="{F323AD67-4672-46C9-BEE8-7DA425A91C85}" srcOrd="1" destOrd="0" parTransId="{DB9F9620-EAC1-4AEA-B22F-4BD95F9E80FC}" sibTransId="{74CAAFC9-93FF-48D7-B5E0-1E4897BB0151}"/>
    <dgm:cxn modelId="{74E656B0-B90C-44DC-AC3C-77D3BB14486A}" srcId="{AB3740B1-A23C-4CB4-9BBA-BC2A31ACEB4D}" destId="{E581F50C-AF28-42F4-9AA6-AA8300E190F8}" srcOrd="0" destOrd="0" parTransId="{F9FB0D21-8077-402E-B806-1BCDED4E976E}" sibTransId="{F6343791-C460-4439-BE53-0024EB99F812}"/>
    <dgm:cxn modelId="{F4E6A6A9-C899-4A84-8015-B8B619212467}" type="presParOf" srcId="{8013F4DF-E9AA-4B1D-B0AE-CF1C1E992335}" destId="{B91D7252-F11F-4B23-834D-6AD5DB21068C}" srcOrd="0" destOrd="0" presId="urn:microsoft.com/office/officeart/2008/layout/VerticalCurvedList"/>
    <dgm:cxn modelId="{7BFBF8F3-A416-4A30-82E2-4AC20330E8AA}" type="presParOf" srcId="{B91D7252-F11F-4B23-834D-6AD5DB21068C}" destId="{B908A76D-36BD-4E73-BDB5-74CD947C9F35}" srcOrd="0" destOrd="0" presId="urn:microsoft.com/office/officeart/2008/layout/VerticalCurvedList"/>
    <dgm:cxn modelId="{FD2B12F7-ABE3-47F0-BC6D-F6942579153D}" type="presParOf" srcId="{B908A76D-36BD-4E73-BDB5-74CD947C9F35}" destId="{EC8410E7-36D7-4BD6-8175-D231CF729E86}" srcOrd="0" destOrd="0" presId="urn:microsoft.com/office/officeart/2008/layout/VerticalCurvedList"/>
    <dgm:cxn modelId="{E687D535-F077-41C7-BE31-849CAEE77612}" type="presParOf" srcId="{B908A76D-36BD-4E73-BDB5-74CD947C9F35}" destId="{43515E86-7D99-4A28-B387-A52B274DA2B7}" srcOrd="1" destOrd="0" presId="urn:microsoft.com/office/officeart/2008/layout/VerticalCurvedList"/>
    <dgm:cxn modelId="{65C4215B-3730-423F-AEAB-295B34BED31E}" type="presParOf" srcId="{B908A76D-36BD-4E73-BDB5-74CD947C9F35}" destId="{58FCE5B1-5FCE-4C6A-848B-5BA4EFA0F921}" srcOrd="2" destOrd="0" presId="urn:microsoft.com/office/officeart/2008/layout/VerticalCurvedList"/>
    <dgm:cxn modelId="{EF58CEFA-198B-4EAF-BFC3-07F4969A2EE5}" type="presParOf" srcId="{B908A76D-36BD-4E73-BDB5-74CD947C9F35}" destId="{A3A40024-B6A6-4186-8FCD-A309F117473B}" srcOrd="3" destOrd="0" presId="urn:microsoft.com/office/officeart/2008/layout/VerticalCurvedList"/>
    <dgm:cxn modelId="{467F7DBC-CCC3-4AA3-801B-08542F33D596}" type="presParOf" srcId="{B91D7252-F11F-4B23-834D-6AD5DB21068C}" destId="{0D3CC736-E33D-4DE9-AFC5-A199C91C1252}" srcOrd="1" destOrd="0" presId="urn:microsoft.com/office/officeart/2008/layout/VerticalCurvedList"/>
    <dgm:cxn modelId="{5EEF6C48-D9E2-4E2F-A13E-534D8A81646C}" type="presParOf" srcId="{B91D7252-F11F-4B23-834D-6AD5DB21068C}" destId="{515DBD86-1E52-4BE5-A868-0FC31AB78F12}" srcOrd="2" destOrd="0" presId="urn:microsoft.com/office/officeart/2008/layout/VerticalCurvedList"/>
    <dgm:cxn modelId="{5AA1185F-E847-4C50-9F35-54B99F9E6587}" type="presParOf" srcId="{515DBD86-1E52-4BE5-A868-0FC31AB78F12}" destId="{9A82142A-847C-42AC-9032-11A2CED60B49}" srcOrd="0" destOrd="0" presId="urn:microsoft.com/office/officeart/2008/layout/VerticalCurvedList"/>
    <dgm:cxn modelId="{4DCAB698-585A-45E1-9F5C-A82E5FB55A0B}" type="presParOf" srcId="{B91D7252-F11F-4B23-834D-6AD5DB21068C}" destId="{ECDE6B09-E765-4A99-A75C-B7E2898E7BCA}" srcOrd="3" destOrd="0" presId="urn:microsoft.com/office/officeart/2008/layout/VerticalCurvedList"/>
    <dgm:cxn modelId="{EFF72DB3-106E-467A-B666-2BC9D6F9A463}" type="presParOf" srcId="{B91D7252-F11F-4B23-834D-6AD5DB21068C}" destId="{25AF97A0-809C-4856-A9C4-A9E11373198D}" srcOrd="4" destOrd="0" presId="urn:microsoft.com/office/officeart/2008/layout/VerticalCurvedList"/>
    <dgm:cxn modelId="{F09633C0-99A6-4295-9622-0A316FBC9414}" type="presParOf" srcId="{25AF97A0-809C-4856-A9C4-A9E11373198D}" destId="{BE458400-FAAB-4BA0-B70A-84508EE9489E}" srcOrd="0" destOrd="0" presId="urn:microsoft.com/office/officeart/2008/layout/VerticalCurvedList"/>
    <dgm:cxn modelId="{3A2FECC5-C103-40C1-B242-0FB5276C7855}" type="presParOf" srcId="{B91D7252-F11F-4B23-834D-6AD5DB21068C}" destId="{0F3183AF-6DF6-4F8D-92F3-14C7E6B5DE0B}" srcOrd="5" destOrd="0" presId="urn:microsoft.com/office/officeart/2008/layout/VerticalCurvedList"/>
    <dgm:cxn modelId="{2FB4F829-486B-4B8A-AB16-5897C8CDAFBE}" type="presParOf" srcId="{B91D7252-F11F-4B23-834D-6AD5DB21068C}" destId="{DDEE2308-BF47-47B0-B424-F8783B6B4448}" srcOrd="6" destOrd="0" presId="urn:microsoft.com/office/officeart/2008/layout/VerticalCurvedList"/>
    <dgm:cxn modelId="{A71B5CF0-74E8-4EEE-8B43-3A60B233E3D1}" type="presParOf" srcId="{DDEE2308-BF47-47B0-B424-F8783B6B4448}" destId="{BE471062-2A8E-473C-9ACD-8FB4038D94F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D975E-789D-4193-A761-DE18E3B8AB1E}">
      <dsp:nvSpPr>
        <dsp:cNvPr id="0" name=""/>
        <dsp:cNvSpPr/>
      </dsp:nvSpPr>
      <dsp:spPr>
        <a:xfrm>
          <a:off x="1874852" y="45625"/>
          <a:ext cx="2771818" cy="15511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smtClean="0">
              <a:latin typeface="Arial" pitchFamily="34" charset="0"/>
              <a:cs typeface="Arial" pitchFamily="34" charset="0"/>
            </a:rPr>
            <a:t>Приказ Управления Россельхознадзора по Республике Башкортостан от 17.10.2016 г. № 471  -</a:t>
          </a:r>
          <a:r>
            <a:rPr lang="en-US" sz="1300" b="1" kern="1200" dirty="0" smtClean="0">
              <a:latin typeface="Arial" pitchFamily="34" charset="0"/>
              <a:cs typeface="Arial" pitchFamily="34" charset="0"/>
            </a:rPr>
            <a:t>      </a:t>
          </a:r>
          <a:r>
            <a:rPr lang="ru-RU" sz="1300" b="1" kern="1200" dirty="0" smtClean="0">
              <a:latin typeface="Arial" pitchFamily="34" charset="0"/>
              <a:cs typeface="Arial" pitchFamily="34" charset="0"/>
            </a:rPr>
            <a:t>на площади 2900 га</a:t>
          </a:r>
          <a:endParaRPr lang="ru-RU" sz="1300" b="1" kern="1200" dirty="0">
            <a:latin typeface="Arial" pitchFamily="34" charset="0"/>
            <a:cs typeface="Arial" pitchFamily="34" charset="0"/>
          </a:endParaRPr>
        </a:p>
      </dsp:txBody>
      <dsp:txXfrm>
        <a:off x="1874852" y="239516"/>
        <a:ext cx="2190146" cy="1163343"/>
      </dsp:txXfrm>
    </dsp:sp>
    <dsp:sp modelId="{EF3C8A56-A309-4B0B-BCAC-55AAB96183E2}">
      <dsp:nvSpPr>
        <dsp:cNvPr id="0" name=""/>
        <dsp:cNvSpPr/>
      </dsp:nvSpPr>
      <dsp:spPr>
        <a:xfrm>
          <a:off x="253" y="193715"/>
          <a:ext cx="1874599" cy="1164876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Картофельная моль</a:t>
          </a:r>
          <a:endParaRPr lang="ru-RU" sz="1600" b="1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118" y="250580"/>
        <a:ext cx="1760869" cy="1051146"/>
      </dsp:txXfrm>
    </dsp:sp>
    <dsp:sp modelId="{1275F16E-B9D1-4B7B-B5CB-DE630E521567}">
      <dsp:nvSpPr>
        <dsp:cNvPr id="0" name=""/>
        <dsp:cNvSpPr/>
      </dsp:nvSpPr>
      <dsp:spPr>
        <a:xfrm>
          <a:off x="1861492" y="1678979"/>
          <a:ext cx="2785432" cy="19789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latin typeface="Arial" pitchFamily="34" charset="0"/>
              <a:cs typeface="Arial" pitchFamily="34" charset="0"/>
            </a:rPr>
            <a:t>Приказ Управления Россельхознадзора по РБ от 24.07.2017 г. № 267  на площади 1900 га; </a:t>
          </a:r>
          <a:endParaRPr lang="ru-RU" sz="1200" b="1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latin typeface="Arial" pitchFamily="34" charset="0"/>
              <a:cs typeface="Arial" pitchFamily="34" charset="0"/>
            </a:rPr>
            <a:t>Приказ Управления Россельхознадзора по РБ от 17.07.2017 г. № 264 на площади 3039 га</a:t>
          </a:r>
          <a:endParaRPr lang="ru-RU" sz="1200" b="1" kern="1200" dirty="0">
            <a:latin typeface="Arial" pitchFamily="34" charset="0"/>
            <a:cs typeface="Arial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1861492" y="1926342"/>
        <a:ext cx="2043343" cy="1484177"/>
      </dsp:txXfrm>
    </dsp:sp>
    <dsp:sp modelId="{EAB5FB8D-C030-4498-9EDD-BFAAB12E5DDC}">
      <dsp:nvSpPr>
        <dsp:cNvPr id="0" name=""/>
        <dsp:cNvSpPr/>
      </dsp:nvSpPr>
      <dsp:spPr>
        <a:xfrm>
          <a:off x="2269" y="2075218"/>
          <a:ext cx="1856954" cy="1164876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err="1" smtClean="0">
              <a:solidFill>
                <a:srgbClr val="FF0000"/>
              </a:solidFill>
            </a:rPr>
            <a:t>Амбозия</a:t>
          </a:r>
          <a:r>
            <a:rPr lang="ru-RU" sz="1700" b="1" kern="1200" dirty="0" smtClean="0">
              <a:solidFill>
                <a:srgbClr val="FF0000"/>
              </a:solidFill>
            </a:rPr>
            <a:t> трехраздельная</a:t>
          </a:r>
          <a:endParaRPr lang="ru-RU" sz="1700" b="1" kern="1200" dirty="0">
            <a:solidFill>
              <a:srgbClr val="FF0000"/>
            </a:solidFill>
          </a:endParaRPr>
        </a:p>
      </dsp:txBody>
      <dsp:txXfrm>
        <a:off x="59134" y="2132083"/>
        <a:ext cx="1743224" cy="1051146"/>
      </dsp:txXfrm>
    </dsp:sp>
    <dsp:sp modelId="{E800CFC1-8CDB-48F3-882C-8ED2FF951FC3}">
      <dsp:nvSpPr>
        <dsp:cNvPr id="0" name=""/>
        <dsp:cNvSpPr/>
      </dsp:nvSpPr>
      <dsp:spPr>
        <a:xfrm>
          <a:off x="1858770" y="3763595"/>
          <a:ext cx="2788155" cy="116487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smtClean="0">
              <a:latin typeface="Arial" pitchFamily="34" charset="0"/>
              <a:cs typeface="Arial" pitchFamily="34" charset="0"/>
            </a:rPr>
            <a:t>Приказ Управления Россельхознадзора по Республике</a:t>
          </a:r>
          <a:r>
            <a:rPr lang="en-US" sz="13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300" b="1" kern="1200" dirty="0" smtClean="0">
              <a:latin typeface="Arial" pitchFamily="34" charset="0"/>
              <a:cs typeface="Arial" pitchFamily="34" charset="0"/>
            </a:rPr>
            <a:t>Башкортостан от 25.09.2017 г. № 356 на площади 903,3га</a:t>
          </a:r>
          <a:endParaRPr lang="ru-RU" sz="1300" b="1" kern="1200" dirty="0">
            <a:latin typeface="Arial" pitchFamily="34" charset="0"/>
            <a:cs typeface="Arial" pitchFamily="34" charset="0"/>
          </a:endParaRPr>
        </a:p>
      </dsp:txBody>
      <dsp:txXfrm>
        <a:off x="1858770" y="3909205"/>
        <a:ext cx="2351327" cy="873657"/>
      </dsp:txXfrm>
    </dsp:sp>
    <dsp:sp modelId="{C3AFA705-E715-49B1-9D6A-22AD1B9347F6}">
      <dsp:nvSpPr>
        <dsp:cNvPr id="0" name=""/>
        <dsp:cNvSpPr/>
      </dsp:nvSpPr>
      <dsp:spPr>
        <a:xfrm>
          <a:off x="0" y="3763595"/>
          <a:ext cx="1858770" cy="1164876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baseline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Повилика</a:t>
          </a:r>
          <a:endParaRPr lang="ru-RU" sz="1600" b="1" kern="1200" baseline="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865" y="3820460"/>
        <a:ext cx="1745040" cy="10511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515E86-7D99-4A28-B387-A52B274DA2B7}">
      <dsp:nvSpPr>
        <dsp:cNvPr id="0" name=""/>
        <dsp:cNvSpPr/>
      </dsp:nvSpPr>
      <dsp:spPr>
        <a:xfrm>
          <a:off x="-6620201" y="-1012393"/>
          <a:ext cx="7879398" cy="7879398"/>
        </a:xfrm>
        <a:prstGeom prst="blockArc">
          <a:avLst>
            <a:gd name="adj1" fmla="val 18900000"/>
            <a:gd name="adj2" fmla="val 2700000"/>
            <a:gd name="adj3" fmla="val 27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7A8112-D8EE-4C21-9D93-4980F4E8E8C7}">
      <dsp:nvSpPr>
        <dsp:cNvPr id="0" name=""/>
        <dsp:cNvSpPr/>
      </dsp:nvSpPr>
      <dsp:spPr>
        <a:xfrm>
          <a:off x="664614" y="113354"/>
          <a:ext cx="6496283" cy="1288422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14910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1. Работа по уничтожению или лишению жизнеспособности вредных организмов в подкарантинной продукции или на (в) подкарантинных объектах с применением пестицидов первого класса опасности в соответствии с санитарными нормами и правилами, утвержденными в установленном порядке</a:t>
          </a:r>
        </a:p>
      </dsp:txBody>
      <dsp:txXfrm>
        <a:off x="664614" y="113354"/>
        <a:ext cx="6496283" cy="1288422"/>
      </dsp:txXfrm>
    </dsp:sp>
    <dsp:sp modelId="{1E30941A-5586-439E-9582-9705EDB21ADF}">
      <dsp:nvSpPr>
        <dsp:cNvPr id="0" name=""/>
        <dsp:cNvSpPr/>
      </dsp:nvSpPr>
      <dsp:spPr>
        <a:xfrm>
          <a:off x="21659" y="184786"/>
          <a:ext cx="1125841" cy="112584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32DA7F1-AE54-41A5-B864-506A94B874F9}">
      <dsp:nvSpPr>
        <dsp:cNvPr id="0" name=""/>
        <dsp:cNvSpPr/>
      </dsp:nvSpPr>
      <dsp:spPr>
        <a:xfrm>
          <a:off x="1164689" y="1684989"/>
          <a:ext cx="5979906" cy="1562020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14910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2. Работа по уничтожению или лишению жизнеспособности вредных организмов в подкарантинной продукции или на (в) подкарантинных объектах с применением пестицидов второго, третьего, четвертого классов опасности в соответствии с санитарными нормами и правилами, утвержденными в установленном порядке</a:t>
          </a:r>
        </a:p>
      </dsp:txBody>
      <dsp:txXfrm>
        <a:off x="1164689" y="1684989"/>
        <a:ext cx="5979906" cy="1562020"/>
      </dsp:txXfrm>
    </dsp:sp>
    <dsp:sp modelId="{5C037B11-FF3B-425A-A8C2-A219B2A761AE}">
      <dsp:nvSpPr>
        <dsp:cNvPr id="0" name=""/>
        <dsp:cNvSpPr/>
      </dsp:nvSpPr>
      <dsp:spPr>
        <a:xfrm>
          <a:off x="593168" y="1899306"/>
          <a:ext cx="1125841" cy="112584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26342D4-9A4B-49CA-B20A-5C44647225B9}">
      <dsp:nvSpPr>
        <dsp:cNvPr id="0" name=""/>
        <dsp:cNvSpPr/>
      </dsp:nvSpPr>
      <dsp:spPr>
        <a:xfrm>
          <a:off x="1164689" y="3470939"/>
          <a:ext cx="5979906" cy="1004656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14910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3. Работа по уничтожению или лишению жизнеспособности вредных организмов в подкарантинной продукции или на (в) подкарантинных объектах термическим методом</a:t>
          </a:r>
          <a:endParaRPr lang="ru-RU" sz="1600" kern="1200" dirty="0">
            <a:latin typeface="Arial" pitchFamily="34" charset="0"/>
            <a:cs typeface="Arial" pitchFamily="34" charset="0"/>
          </a:endParaRPr>
        </a:p>
      </dsp:txBody>
      <dsp:txXfrm>
        <a:off x="1164689" y="3470939"/>
        <a:ext cx="5979906" cy="1004656"/>
      </dsp:txXfrm>
    </dsp:sp>
    <dsp:sp modelId="{48B8CD53-12CB-4AEC-853F-C975B27B8AAC}">
      <dsp:nvSpPr>
        <dsp:cNvPr id="0" name=""/>
        <dsp:cNvSpPr/>
      </dsp:nvSpPr>
      <dsp:spPr>
        <a:xfrm>
          <a:off x="664603" y="3328065"/>
          <a:ext cx="1125841" cy="112584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7C8AE46-EADA-437D-A504-EB08B4EBD82F}">
      <dsp:nvSpPr>
        <dsp:cNvPr id="0" name=""/>
        <dsp:cNvSpPr/>
      </dsp:nvSpPr>
      <dsp:spPr>
        <a:xfrm>
          <a:off x="664614" y="4685389"/>
          <a:ext cx="6496283" cy="1132641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1491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4. Работа по уничтожению или лишению жизнеспособности вредных организмов в подкарантинной продукции или на (в) подкарантинных объектах путем понижения температуры (</a:t>
          </a:r>
          <a:r>
            <a:rPr lang="ru-RU" sz="1600" kern="1200" dirty="0" err="1" smtClean="0">
              <a:latin typeface="Arial" pitchFamily="34" charset="0"/>
              <a:cs typeface="Arial" pitchFamily="34" charset="0"/>
            </a:rPr>
            <a:t>рефрижерации</a:t>
          </a:r>
          <a:r>
            <a:rPr lang="ru-RU" sz="1600" kern="1200" dirty="0" smtClean="0">
              <a:latin typeface="Arial" pitchFamily="34" charset="0"/>
              <a:cs typeface="Arial" pitchFamily="34" charset="0"/>
            </a:rPr>
            <a:t>)</a:t>
          </a:r>
          <a:endParaRPr lang="ru-RU" sz="1600" kern="1200" dirty="0">
            <a:latin typeface="Arial" pitchFamily="34" charset="0"/>
            <a:cs typeface="Arial" pitchFamily="34" charset="0"/>
          </a:endParaRPr>
        </a:p>
      </dsp:txBody>
      <dsp:txXfrm>
        <a:off x="664614" y="4685389"/>
        <a:ext cx="6496283" cy="1132641"/>
      </dsp:txXfrm>
    </dsp:sp>
    <dsp:sp modelId="{EA6DAAEB-68C3-4F5E-9F64-62F1CEA8B22B}">
      <dsp:nvSpPr>
        <dsp:cNvPr id="0" name=""/>
        <dsp:cNvSpPr/>
      </dsp:nvSpPr>
      <dsp:spPr>
        <a:xfrm>
          <a:off x="93094" y="4685389"/>
          <a:ext cx="1125841" cy="112584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515E86-7D99-4A28-B387-A52B274DA2B7}">
      <dsp:nvSpPr>
        <dsp:cNvPr id="0" name=""/>
        <dsp:cNvSpPr/>
      </dsp:nvSpPr>
      <dsp:spPr>
        <a:xfrm>
          <a:off x="-6617527" y="-1012393"/>
          <a:ext cx="7879398" cy="7879398"/>
        </a:xfrm>
        <a:prstGeom prst="blockArc">
          <a:avLst>
            <a:gd name="adj1" fmla="val 18900000"/>
            <a:gd name="adj2" fmla="val 2700000"/>
            <a:gd name="adj3" fmla="val 27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3CC736-E33D-4DE9-AFC5-A199C91C1252}">
      <dsp:nvSpPr>
        <dsp:cNvPr id="0" name=""/>
        <dsp:cNvSpPr/>
      </dsp:nvSpPr>
      <dsp:spPr>
        <a:xfrm>
          <a:off x="807480" y="284153"/>
          <a:ext cx="6345234" cy="1543708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29420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5. Работа по уничтожению или лишению жизнеспособности вредных организмов в подкарантинной продукции или на (в) подкарантинных объектах путем воздействия вакуумом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807480" y="284153"/>
        <a:ext cx="6345234" cy="1543708"/>
      </dsp:txXfrm>
    </dsp:sp>
    <dsp:sp modelId="{9A82142A-847C-42AC-9032-11A2CED60B49}">
      <dsp:nvSpPr>
        <dsp:cNvPr id="0" name=""/>
        <dsp:cNvSpPr/>
      </dsp:nvSpPr>
      <dsp:spPr>
        <a:xfrm>
          <a:off x="80793" y="439095"/>
          <a:ext cx="1463653" cy="146365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CDE6B09-E765-4A99-A75C-B7E2898E7BCA}">
      <dsp:nvSpPr>
        <dsp:cNvPr id="0" name=""/>
        <dsp:cNvSpPr/>
      </dsp:nvSpPr>
      <dsp:spPr>
        <a:xfrm>
          <a:off x="1236119" y="2042182"/>
          <a:ext cx="5919603" cy="1515899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29420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6. Работа по уничтожению или лишению жизнеспособности вредных организмов в подкарантинной продукции или на (в) подкарантинных объектах путем повышения давления воздуха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1236119" y="2042182"/>
        <a:ext cx="5919603" cy="1515899"/>
      </dsp:txXfrm>
    </dsp:sp>
    <dsp:sp modelId="{BE458400-FAAB-4BA0-B70A-84508EE9489E}">
      <dsp:nvSpPr>
        <dsp:cNvPr id="0" name=""/>
        <dsp:cNvSpPr/>
      </dsp:nvSpPr>
      <dsp:spPr>
        <a:xfrm>
          <a:off x="521733" y="2042176"/>
          <a:ext cx="1463653" cy="146365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F3183AF-6DF6-4F8D-92F3-14C7E6B5DE0B}">
      <dsp:nvSpPr>
        <dsp:cNvPr id="0" name=""/>
        <dsp:cNvSpPr/>
      </dsp:nvSpPr>
      <dsp:spPr>
        <a:xfrm>
          <a:off x="812620" y="3824736"/>
          <a:ext cx="6345234" cy="1717907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29420" tIns="50800" rIns="50800" bIns="508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7. Работа по уничтожению или лишению жизнеспособности, стерилизации (лишению репродуктивной способности) вредных организмов в подкарантинной продукции или на (в) подкарантинных объектах путем ионизирующего (радиоактивного) облучения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812620" y="3824736"/>
        <a:ext cx="6345234" cy="1717907"/>
      </dsp:txXfrm>
    </dsp:sp>
    <dsp:sp modelId="{BE471062-2A8E-473C-9ACD-8FB4038D94F1}">
      <dsp:nvSpPr>
        <dsp:cNvPr id="0" name=""/>
        <dsp:cNvSpPr/>
      </dsp:nvSpPr>
      <dsp:spPr>
        <a:xfrm>
          <a:off x="80793" y="3951863"/>
          <a:ext cx="1463653" cy="146365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65892-C3D9-4352-B3AE-D878047F619A}" type="datetimeFigureOut">
              <a:rPr lang="ru-RU" smtClean="0"/>
              <a:pPr/>
              <a:t>06.07.2018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2128D-DD73-465B-B30F-DB6F142574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161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5134D-E085-47C9-BE9D-74C6F714D508}" type="datetimeFigureOut">
              <a:rPr lang="ru-RU" smtClean="0"/>
              <a:pPr/>
              <a:t>06.07.2018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B4A93-B7BB-4B10-8AFC-2C56BE7D95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335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5BB7B-EB42-4B5D-87A4-68A98F862F5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44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E4F0-DC91-4475-AA4D-B25452A50A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49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FA8E-4046-4478-B1CA-37772A5E3A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348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9661-A93B-41B2-A69F-8A69E3ECB9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31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E6AB6-79B8-4534-A05D-CE34F481B9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567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EB7E5-19C7-488B-B9B8-D42E9934DB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02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F826E-736C-4EDD-AC30-548E9EBAEE8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233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206F2-B4CE-43F9-8BC7-A67AD79B5A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292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FAD54-D501-4D53-903D-91BC3D0F5EF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194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92F6-A80E-4B4D-99BB-44ABBE66E9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01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86D7B-4719-4F9C-9A28-6DC9F88B0D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11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7819-BD1C-4D97-BC0B-57A199733E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133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A43E4-9787-4216-AD78-0C88C55269B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4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2FD72-E26D-457C-9797-CFF67B5ADC9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95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57D1-FAB2-4F64-9B47-1462AFF2DC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335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F2F2F-C17B-4E30-A73F-240DBCBBD8B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186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3C0B9-BFAE-4A3A-A1C2-C850BB1D4C8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979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30AD-BBCD-46AF-80BB-6E362991EF2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0556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8A34F-B422-4B91-AC1B-B9EBC54EF01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407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90219-57DC-4645-8D2D-17AD56C668C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74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0749C-3BF2-4777-89AA-7BD8AD19DD4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40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148B2-3EF2-4095-BFF7-A0BA9532E80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33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950B0-93EB-42EF-BCFA-F02F34907AD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31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9F9E5-336F-4E23-9690-1A074E17A15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340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91DA-BED9-42CB-9A9B-763DB624DC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58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AA54-C0A6-452B-86C1-7568FAE9E14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5276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95C20-C7A5-4817-B03C-179C4F5A506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268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FE90D-FAB1-47A1-8A23-B36964B2AA2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89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356B-E1E0-4C58-B5DD-17ABD1AA00B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14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7265E-7594-457C-91EA-CA364FDA0E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580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82A8A-6761-4C92-94BD-532B221BF9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97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6D07-57CC-4BDF-A13E-997D9C83F2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774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05293-1389-4725-AEAA-AB37611E330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19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36258-7B52-4DE3-8F15-2691E20A8A3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75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3B133-8080-4995-969A-0DF164E6F7A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6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8654E-EF41-47DD-BD45-D8A3363E519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5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 descr="RF2_0.t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90"/>
            <a:ext cx="9144000" cy="1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845" y="116803"/>
            <a:ext cx="827155" cy="6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32157" y="2204953"/>
            <a:ext cx="7140473" cy="1938978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Открытие публичных обсуждений результатов правоприменительной практики и руководств по соблюдению обязательных требований в сфере карантинного фитосанитарного надзора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9916" y="116803"/>
            <a:ext cx="8136872" cy="716312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pPr algn="ctr" defTabSz="914269">
              <a:tabLst>
                <a:tab pos="0" algn="l"/>
                <a:tab pos="914269" algn="l"/>
                <a:tab pos="1828539" algn="l"/>
                <a:tab pos="2742809" algn="l"/>
                <a:tab pos="3657078" algn="l"/>
                <a:tab pos="4571348" algn="l"/>
                <a:tab pos="5485617" algn="l"/>
                <a:tab pos="6399887" algn="l"/>
                <a:tab pos="7314156" algn="l"/>
                <a:tab pos="8228426" algn="l"/>
                <a:tab pos="9142696" algn="l"/>
                <a:tab pos="10056965" algn="l"/>
              </a:tabLst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16216" y="4653047"/>
            <a:ext cx="3816357" cy="1201401"/>
          </a:xfrm>
          <a:prstGeom prst="rect">
            <a:avLst/>
          </a:prstGeom>
          <a:noFill/>
          <a:ln>
            <a:noFill/>
          </a:ln>
        </p:spPr>
        <p:txBody>
          <a:bodyPr lIns="91427" tIns="45713" rIns="91427" bIns="45713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912683" algn="l"/>
                <a:tab pos="1826952" algn="l"/>
                <a:tab pos="2741222" algn="l"/>
                <a:tab pos="3655492" algn="l"/>
                <a:tab pos="4569761" algn="l"/>
                <a:tab pos="5484030" algn="l"/>
                <a:tab pos="6398300" algn="l"/>
                <a:tab pos="7312569" algn="l"/>
                <a:tab pos="8226839" algn="l"/>
                <a:tab pos="9141109" algn="l"/>
                <a:tab pos="10055378" algn="l"/>
              </a:tabLs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Петров </a:t>
            </a:r>
          </a:p>
          <a:p>
            <a:pPr algn="ctr">
              <a:tabLst>
                <a:tab pos="912683" algn="l"/>
                <a:tab pos="1826952" algn="l"/>
                <a:tab pos="2741222" algn="l"/>
                <a:tab pos="3655492" algn="l"/>
                <a:tab pos="4569761" algn="l"/>
                <a:tab pos="5484030" algn="l"/>
                <a:tab pos="6398300" algn="l"/>
                <a:tab pos="7312569" algn="l"/>
                <a:tab pos="8226839" algn="l"/>
                <a:tab pos="9141109" algn="l"/>
                <a:tab pos="10055378" algn="l"/>
              </a:tabLs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Юрий Алексеевич</a:t>
            </a:r>
          </a:p>
          <a:p>
            <a:pPr algn="ctr">
              <a:tabLst>
                <a:tab pos="912683" algn="l"/>
                <a:tab pos="1826952" algn="l"/>
                <a:tab pos="2741222" algn="l"/>
                <a:tab pos="3655492" algn="l"/>
                <a:tab pos="4569761" algn="l"/>
                <a:tab pos="5484030" algn="l"/>
                <a:tab pos="6398300" algn="l"/>
                <a:tab pos="7312569" algn="l"/>
                <a:tab pos="8226839" algn="l"/>
                <a:tab pos="9141109" algn="l"/>
                <a:tab pos="10055378" algn="l"/>
              </a:tabLs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Руководитель Управления </a:t>
            </a:r>
          </a:p>
        </p:txBody>
      </p:sp>
    </p:spTree>
    <p:extLst>
      <p:ext uri="{BB962C8B-B14F-4D97-AF65-F5344CB8AC3E}">
        <p14:creationId xmlns:p14="http://schemas.microsoft.com/office/powerpoint/2010/main" val="49234088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105438"/>
            <a:ext cx="7243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63688" y="1268760"/>
            <a:ext cx="5544616" cy="10801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Меры борьбы с карантинными сорными растениями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2996952"/>
            <a:ext cx="2664296" cy="10801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Агротехнические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347864" y="2996952"/>
            <a:ext cx="2520280" cy="10801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Химические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56176" y="2996952"/>
            <a:ext cx="2520280" cy="10801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Биологические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91680" y="4869160"/>
            <a:ext cx="5472608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Предупредительные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2123728" y="2420888"/>
            <a:ext cx="216024" cy="504056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4355976" y="2420888"/>
            <a:ext cx="216024" cy="504056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6804248" y="2420888"/>
            <a:ext cx="216024" cy="504056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3059832" y="2420888"/>
            <a:ext cx="216024" cy="2376264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39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10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4" y="142852"/>
            <a:ext cx="642909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892480" y="6492875"/>
            <a:ext cx="251520" cy="365125"/>
          </a:xfrm>
        </p:spPr>
        <p:txBody>
          <a:bodyPr/>
          <a:lstStyle/>
          <a:p>
            <a:fld id="{A120AF09-E37E-4D04-B26E-F515A1AEEAE5}" type="slidenum">
              <a:rPr lang="ru-RU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11</a:t>
            </a:fld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188640"/>
            <a:ext cx="84621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Нормативные документы, утратившие силу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323528" y="1124744"/>
          <a:ext cx="8496944" cy="5552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/>
                <a:gridCol w="4824536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Наименование акта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Разъяснения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464163">
                <a:tc>
                  <a:txBody>
                    <a:bodyPr/>
                    <a:lstStyle/>
                    <a:p>
                      <a:pPr algn="l"/>
                      <a:r>
                        <a:rPr lang="ru-RU" sz="1800" b="1" baseline="0" dirty="0" smtClean="0">
                          <a:latin typeface="Arial" pitchFamily="34" charset="0"/>
                          <a:cs typeface="Arial" pitchFamily="34" charset="0"/>
                        </a:rPr>
                        <a:t>Федеральный закон от 15.07.2000 № 99-ФЗ</a:t>
                      </a:r>
                    </a:p>
                    <a:p>
                      <a:pPr algn="l"/>
                      <a:r>
                        <a:rPr lang="ru-RU" sz="1800" b="1" baseline="0" dirty="0" smtClean="0">
                          <a:latin typeface="Arial" pitchFamily="34" charset="0"/>
                          <a:cs typeface="Arial" pitchFamily="34" charset="0"/>
                        </a:rPr>
                        <a:t>«О карантине растений».</a:t>
                      </a:r>
                      <a:endParaRPr lang="ru-RU" sz="1800" b="1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baseline="0" dirty="0" smtClean="0">
                          <a:latin typeface="Arial" pitchFamily="34" charset="0"/>
                          <a:cs typeface="Arial" pitchFamily="34" charset="0"/>
                        </a:rPr>
                        <a:t>С 01.01.2018 утратили силу ст. 10. Обеззараживание, очистка, дегазация подкарантинных объектов, ст. 11. Обязанности организаций, индивидуальных предпринимателей и граждан в области обеспечения карантина растений).</a:t>
                      </a:r>
                      <a:endParaRPr lang="ru-RU" sz="1800" b="1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464163">
                <a:tc>
                  <a:txBody>
                    <a:bodyPr/>
                    <a:lstStyle/>
                    <a:p>
                      <a:pPr algn="l"/>
                      <a:r>
                        <a:rPr lang="ru-RU" sz="1800" b="1" baseline="0" dirty="0" smtClean="0">
                          <a:latin typeface="Arial" pitchFamily="34" charset="0"/>
                          <a:cs typeface="Arial" pitchFamily="34" charset="0"/>
                        </a:rPr>
                        <a:t>Об организации проведения работ по обеззараживанию подкарантинных объектов методом газации и работ по их дегазации (приказ Минсельхоза России от 29.08.2008 № 414).</a:t>
                      </a:r>
                      <a:endParaRPr lang="ru-RU" sz="1800" b="1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baseline="0" dirty="0" smtClean="0">
                          <a:latin typeface="Arial" pitchFamily="34" charset="0"/>
                          <a:cs typeface="Arial" pitchFamily="34" charset="0"/>
                        </a:rPr>
                        <a:t>С 15.03.2018 для получения фитосанитарного и карантинного сертификата документ, подтверждающий проведение профилактического фитосанитарного обеззараживания складских помещений, предназначенных для хранения заявленной к ввозу подкарантинной продукции, не требуется (приказ Минсельхоза России от 13.02.2018 № 64). </a:t>
                      </a:r>
                      <a:endParaRPr lang="ru-RU" sz="1800" b="1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602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767244" cy="722313"/>
          </a:xfrm>
          <a:noFill/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Виды работ по карантинному фитосанитарному обеззараживанию</a:t>
            </a:r>
          </a:p>
        </p:txBody>
      </p:sp>
      <p:pic>
        <p:nvPicPr>
          <p:cNvPr id="5" name="Рисунок 4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87" y="771353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7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4" y="142852"/>
            <a:ext cx="642909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00258" y="6497960"/>
            <a:ext cx="435006" cy="360040"/>
          </a:xfrm>
        </p:spPr>
        <p:txBody>
          <a:bodyPr/>
          <a:lstStyle/>
          <a:p>
            <a:fld id="{A120AF09-E37E-4D04-B26E-F515A1AEEAE5}" type="slidenum">
              <a:rPr lang="ru-RU" smtClean="0">
                <a:solidFill>
                  <a:schemeClr val="tx1"/>
                </a:solidFill>
              </a:rPr>
              <a:pPr/>
              <a:t>12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20861560"/>
              </p:ext>
            </p:extLst>
          </p:nvPr>
        </p:nvGraphicFramePr>
        <p:xfrm>
          <a:off x="1835696" y="886756"/>
          <a:ext cx="7238648" cy="5854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20587" y="1628800"/>
            <a:ext cx="2679206" cy="47525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endParaRPr lang="ru-RU" sz="1600" dirty="0" smtClean="0">
              <a:solidFill>
                <a:srgbClr val="002060"/>
              </a:solidFill>
              <a:latin typeface="+mn-lt"/>
              <a:cs typeface="Arial" pitchFamily="34" charset="0"/>
            </a:endParaRPr>
          </a:p>
          <a:p>
            <a:pPr algn="l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Постановление Правительства Российской Федерации от 3 февраля 2017 г. № 133 «Об утверждении Положения о лицензировании деятельности юридических лиц, индивидуальных предпринимателей на право выполнения работ по карантинному фитосанитарному обеззараживанию» </a:t>
            </a:r>
            <a:r>
              <a:rPr lang="ru-RU" sz="1600" b="1" dirty="0" smtClean="0">
                <a:solidFill>
                  <a:srgbClr val="FF0000"/>
                </a:solidFill>
              </a:rPr>
              <a:t>(действует с 01.01.2018 г.)</a:t>
            </a:r>
          </a:p>
          <a:p>
            <a:pPr algn="l">
              <a:defRPr/>
            </a:pPr>
            <a:endParaRPr lang="ru-RU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endParaRPr lang="ru-RU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57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767244" cy="722313"/>
          </a:xfrm>
          <a:noFill/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Виды работ по карантинному фитосанитарному обеззараживанию</a:t>
            </a:r>
          </a:p>
        </p:txBody>
      </p:sp>
      <p:pic>
        <p:nvPicPr>
          <p:cNvPr id="5" name="Рисунок 4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87" y="771353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7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4" y="142852"/>
            <a:ext cx="642909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00258" y="6497960"/>
            <a:ext cx="435006" cy="360040"/>
          </a:xfrm>
        </p:spPr>
        <p:txBody>
          <a:bodyPr/>
          <a:lstStyle/>
          <a:p>
            <a:fld id="{A120AF09-E37E-4D04-B26E-F515A1AEEAE5}" type="slidenum">
              <a:rPr lang="ru-RU" smtClean="0">
                <a:solidFill>
                  <a:schemeClr val="tx1"/>
                </a:solidFill>
              </a:rPr>
              <a:pPr/>
              <a:t>13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20861560"/>
              </p:ext>
            </p:extLst>
          </p:nvPr>
        </p:nvGraphicFramePr>
        <p:xfrm>
          <a:off x="1835696" y="886756"/>
          <a:ext cx="7238648" cy="5854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20587" y="1700808"/>
            <a:ext cx="2679206" cy="46805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endParaRPr lang="ru-RU" sz="1600" dirty="0" smtClean="0">
              <a:solidFill>
                <a:srgbClr val="002060"/>
              </a:solidFill>
              <a:latin typeface="+mn-lt"/>
              <a:cs typeface="Arial" pitchFamily="34" charset="0"/>
            </a:endParaRPr>
          </a:p>
          <a:p>
            <a:pPr algn="l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Постановление Правительства Российской Федерации от 3 февраля 2017 г. № 133 «Об утверждении Положения о лицензировании деятельности юридических лиц, индивидуальных предпринимателей на право выполнения работ по карантинному фитосанитарному обеззараживанию» </a:t>
            </a:r>
            <a:r>
              <a:rPr lang="ru-RU" sz="1600" b="1" dirty="0" smtClean="0">
                <a:solidFill>
                  <a:srgbClr val="FF0000"/>
                </a:solidFill>
              </a:rPr>
              <a:t>(действует с 01.01.2018 г.)</a:t>
            </a:r>
          </a:p>
          <a:p>
            <a:pPr algn="l">
              <a:defRPr/>
            </a:pPr>
            <a:endParaRPr lang="ru-RU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endParaRPr lang="ru-RU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57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10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4" y="142852"/>
            <a:ext cx="642909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00258" y="6492875"/>
            <a:ext cx="443742" cy="365125"/>
          </a:xfrm>
        </p:spPr>
        <p:txBody>
          <a:bodyPr/>
          <a:lstStyle/>
          <a:p>
            <a:fld id="{A120AF09-E37E-4D04-B26E-F515A1AEEAE5}" type="slidenum">
              <a:rPr lang="ru-RU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14</a:t>
            </a:fld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188640"/>
            <a:ext cx="84621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Разъяснения законодательства в области карантина растений</a:t>
            </a:r>
          </a:p>
        </p:txBody>
      </p:sp>
      <p:sp>
        <p:nvSpPr>
          <p:cNvPr id="8" name="Выноска со стрелкой вправо 7"/>
          <p:cNvSpPr/>
          <p:nvPr/>
        </p:nvSpPr>
        <p:spPr>
          <a:xfrm>
            <a:off x="251520" y="1052736"/>
            <a:ext cx="3168352" cy="2448272"/>
          </a:xfrm>
          <a:prstGeom prst="right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Правила ведения федеральных государственных информационных систем в области карантина растений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Выноска со стрелкой вправо 8"/>
          <p:cNvSpPr/>
          <p:nvPr/>
        </p:nvSpPr>
        <p:spPr>
          <a:xfrm>
            <a:off x="251520" y="3717032"/>
            <a:ext cx="3168352" cy="2952328"/>
          </a:xfrm>
          <a:prstGeom prst="rightArrowCallout">
            <a:avLst>
              <a:gd name="adj1" fmla="val 25000"/>
              <a:gd name="adj2" fmla="val 26080"/>
              <a:gd name="adj3" fmla="val 25000"/>
              <a:gd name="adj4" fmla="val 649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500" b="1" dirty="0" smtClean="0">
                <a:latin typeface="Arial" pitchFamily="34" charset="0"/>
                <a:cs typeface="Arial" pitchFamily="34" charset="0"/>
              </a:rPr>
              <a:t>Приказ МСХ РФ от 13.02.2018 № 64 «О внесении изменений в порядок выдачи фитосанитарного сертификата, реэкспортного фитосанитарного сертификата, карантинного сертификата»</a:t>
            </a:r>
            <a:endParaRPr lang="ru-RU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Загнутый угол 10"/>
          <p:cNvSpPr/>
          <p:nvPr/>
        </p:nvSpPr>
        <p:spPr>
          <a:xfrm>
            <a:off x="3491880" y="1052736"/>
            <a:ext cx="5328592" cy="2448272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Определяет порядок ведения федеральных государственных информационных систем в области карантина растений</a:t>
            </a:r>
          </a:p>
          <a:p>
            <a:pPr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(ч. 2 ст. 6 Федерального закона от 21.07.2014 № 206-ФЗ «О карантине растений»)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нутый угол 11"/>
          <p:cNvSpPr/>
          <p:nvPr/>
        </p:nvSpPr>
        <p:spPr>
          <a:xfrm>
            <a:off x="3491880" y="3717032"/>
            <a:ext cx="5328592" cy="2952328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75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750" b="1" dirty="0" smtClean="0">
                <a:latin typeface="Arial" pitchFamily="34" charset="0"/>
                <a:cs typeface="Arial" pitchFamily="34" charset="0"/>
              </a:rPr>
              <a:t>Оформление заключения о карантинном фитосанитарном состоянии подкарантинной продукции на весь объем однородной подкарантинной продукции, хранящейся в одном месте, без дополнения ее объема.</a:t>
            </a:r>
          </a:p>
          <a:p>
            <a:pPr algn="just"/>
            <a:r>
              <a:rPr lang="ru-RU" sz="1750" b="1" dirty="0" smtClean="0">
                <a:latin typeface="Arial" pitchFamily="34" charset="0"/>
                <a:cs typeface="Arial" pitchFamily="34" charset="0"/>
              </a:rPr>
              <a:t>Отбор проб и (или) образцов подкарантинной продукции для проведения лабораторных исследований осуществляется не позднее чем через 7 рабочих дней после получения соответствующего обращения заявителя</a:t>
            </a:r>
            <a:endParaRPr lang="ru-RU" sz="175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02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3671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10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4" y="142852"/>
            <a:ext cx="642909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00258" y="6492875"/>
            <a:ext cx="443742" cy="365125"/>
          </a:xfrm>
        </p:spPr>
        <p:txBody>
          <a:bodyPr/>
          <a:lstStyle/>
          <a:p>
            <a:fld id="{A120AF09-E37E-4D04-B26E-F515A1AEEAE5}" type="slidenum">
              <a:rPr lang="ru-RU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15</a:t>
            </a:fld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188640"/>
            <a:ext cx="8462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Разъяснения законодательства в области карантина растений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Статья 21 Федерального закона от 21.07.2014 № 206-ФЗ «О карантине растений»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C:\Users\kr07\Desktop\frKaranitnn_A_.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96752"/>
            <a:ext cx="3096344" cy="53755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1" name="Стрелка вправо 10"/>
          <p:cNvSpPr/>
          <p:nvPr/>
        </p:nvSpPr>
        <p:spPr>
          <a:xfrm>
            <a:off x="3563888" y="2204864"/>
            <a:ext cx="864096" cy="10081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022630"/>
              </p:ext>
            </p:extLst>
          </p:nvPr>
        </p:nvGraphicFramePr>
        <p:xfrm>
          <a:off x="4572000" y="1285860"/>
          <a:ext cx="4343425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25"/>
              </a:tblGrid>
              <a:tr h="1469529">
                <a:tc>
                  <a:txBody>
                    <a:bodyPr/>
                    <a:lstStyle/>
                    <a:p>
                      <a:pPr algn="just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С 1 января 2018 г. карантинный сертификат выдается в форме электронного документа, подписанного усиленной квалифицированной электронной подписью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604632"/>
              </p:ext>
            </p:extLst>
          </p:nvPr>
        </p:nvGraphicFramePr>
        <p:xfrm>
          <a:off x="3500430" y="4143380"/>
          <a:ext cx="5464058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4058"/>
              </a:tblGrid>
              <a:tr h="2500330">
                <a:tc>
                  <a:txBody>
                    <a:bodyPr/>
                    <a:lstStyle/>
                    <a:p>
                      <a:pPr algn="just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 Одновременно АИС «Аргус-Фито» (на сайте Россельхознадзора https://www.fito-rf.ru/check_documents.php) позволяет в режиме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</a:rPr>
                        <a:t>он-лайн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 проверить выданный электронный карантинный сертификат для подтверждения его подлинности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602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67544" y="1700808"/>
            <a:ext cx="835292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16632"/>
            <a:ext cx="81439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4" y="142852"/>
            <a:ext cx="642909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971600" y="2564904"/>
            <a:ext cx="73448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Просмотр видеоролика</a:t>
            </a:r>
          </a:p>
          <a:p>
            <a:pPr algn="ctr"/>
            <a:r>
              <a:rPr lang="ru-RU" sz="28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«О ежедневной работе фитосанитарной службы»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4516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3937620" y="4581128"/>
            <a:ext cx="45365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err="1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Фазыльянов</a:t>
            </a:r>
            <a:r>
              <a:rPr lang="ru-RU" b="1" dirty="0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Данис</a:t>
            </a:r>
            <a:r>
              <a:rPr lang="ru-RU" b="1" dirty="0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Хажиахметович</a:t>
            </a:r>
            <a:endParaRPr lang="ru-RU" b="1" dirty="0">
              <a:solidFill>
                <a:srgbClr val="002060"/>
              </a:solidFill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b="1" dirty="0" smtClean="0">
              <a:solidFill>
                <a:srgbClr val="002060"/>
              </a:solidFill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Заместитель руководителя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Управления Россельхознадзора по Республике Башкортостан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b="1" dirty="0" smtClean="0">
              <a:solidFill>
                <a:srgbClr val="00206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16632"/>
            <a:ext cx="81439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4" y="142852"/>
            <a:ext cx="642909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55576" y="2060848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Доклад о результатах контрольно-надзорной</a:t>
            </a:r>
          </a:p>
          <a:p>
            <a:pPr algn="ctr"/>
            <a:r>
              <a:rPr lang="ru-RU" sz="24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деятельности отдела карантина растений, контроля за качеством зерна и семенного контроля</a:t>
            </a:r>
            <a:endParaRPr lang="ru-RU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06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105438"/>
            <a:ext cx="7243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0401" y="2852936"/>
            <a:ext cx="7728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«Вопросы-ответы»</a:t>
            </a:r>
          </a:p>
        </p:txBody>
      </p:sp>
    </p:spTree>
    <p:extLst>
      <p:ext uri="{BB962C8B-B14F-4D97-AF65-F5344CB8AC3E}">
        <p14:creationId xmlns:p14="http://schemas.microsoft.com/office/powerpoint/2010/main" val="417839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1" descr="RF2_0.t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90"/>
            <a:ext cx="9144000" cy="1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845" y="116803"/>
            <a:ext cx="827155" cy="6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0353" y="1659078"/>
            <a:ext cx="7723295" cy="4231914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pPr algn="ctr" defTabSz="914269">
              <a:tabLst>
                <a:tab pos="0" algn="l"/>
                <a:tab pos="914269" algn="l"/>
                <a:tab pos="1828539" algn="l"/>
                <a:tab pos="2742809" algn="l"/>
                <a:tab pos="3657078" algn="l"/>
                <a:tab pos="4571348" algn="l"/>
                <a:tab pos="5485617" algn="l"/>
                <a:tab pos="6399887" algn="l"/>
                <a:tab pos="7314156" algn="l"/>
                <a:tab pos="8228426" algn="l"/>
                <a:tab pos="9142696" algn="l"/>
                <a:tab pos="10056965" algn="l"/>
              </a:tabLst>
              <a:defRPr/>
            </a:pPr>
            <a:endParaRPr lang="ru-RU" sz="41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914269">
              <a:tabLst>
                <a:tab pos="0" algn="l"/>
                <a:tab pos="914269" algn="l"/>
                <a:tab pos="1828539" algn="l"/>
                <a:tab pos="2742809" algn="l"/>
                <a:tab pos="3657078" algn="l"/>
                <a:tab pos="4571348" algn="l"/>
                <a:tab pos="5485617" algn="l"/>
                <a:tab pos="6399887" algn="l"/>
                <a:tab pos="7314156" algn="l"/>
                <a:tab pos="8228426" algn="l"/>
                <a:tab pos="9142696" algn="l"/>
                <a:tab pos="10056965" algn="l"/>
              </a:tabLst>
              <a:defRPr/>
            </a:pP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Кадровое обеспечение отраслей АПК </a:t>
            </a:r>
          </a:p>
          <a:p>
            <a:pPr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Габитов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Илдар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Исмагилович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Ректор ФГБОУ ВО «Башкирский </a:t>
            </a:r>
          </a:p>
          <a:p>
            <a:pPr algn="r"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государственный аграрный университет»</a:t>
            </a:r>
          </a:p>
          <a:p>
            <a:pPr algn="ctr" defTabSz="914269">
              <a:tabLst>
                <a:tab pos="0" algn="l"/>
                <a:tab pos="914269" algn="l"/>
                <a:tab pos="1828539" algn="l"/>
                <a:tab pos="2742809" algn="l"/>
                <a:tab pos="3657078" algn="l"/>
                <a:tab pos="4571348" algn="l"/>
                <a:tab pos="5485617" algn="l"/>
                <a:tab pos="6399887" algn="l"/>
                <a:tab pos="7314156" algn="l"/>
                <a:tab pos="8228426" algn="l"/>
                <a:tab pos="9142696" algn="l"/>
                <a:tab pos="10056965" algn="l"/>
              </a:tabLst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916" y="116803"/>
            <a:ext cx="8136872" cy="716312"/>
          </a:xfrm>
          <a:prstGeom prst="rect">
            <a:avLst/>
          </a:prstGeom>
        </p:spPr>
        <p:txBody>
          <a:bodyPr lIns="91427" tIns="45713" rIns="91427" bIns="45713">
            <a:spAutoFit/>
          </a:bodyPr>
          <a:lstStyle/>
          <a:p>
            <a:pPr algn="ctr" defTabSz="914269">
              <a:tabLst>
                <a:tab pos="0" algn="l"/>
                <a:tab pos="914269" algn="l"/>
                <a:tab pos="1828539" algn="l"/>
                <a:tab pos="2742809" algn="l"/>
                <a:tab pos="3657078" algn="l"/>
                <a:tab pos="4571348" algn="l"/>
                <a:tab pos="5485617" algn="l"/>
                <a:tab pos="6399887" algn="l"/>
                <a:tab pos="7314156" algn="l"/>
                <a:tab pos="8228426" algn="l"/>
                <a:tab pos="9142696" algn="l"/>
                <a:tab pos="10056965" algn="l"/>
              </a:tabLst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val="34775535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3419872" y="4077072"/>
            <a:ext cx="49589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 err="1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Доможиров</a:t>
            </a:r>
            <a:r>
              <a:rPr lang="ru-RU" sz="2000" b="1" dirty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 Игорь Анатольевич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000" b="1" dirty="0" smtClean="0">
              <a:solidFill>
                <a:srgbClr val="002060"/>
              </a:solidFill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Временно исполняющий обязанности руководителя Управления Россельхознадзора по Челябинской области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16632"/>
            <a:ext cx="81439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4" y="142852"/>
            <a:ext cx="642909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444943" y="2852936"/>
            <a:ext cx="42541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Приветственное</a:t>
            </a:r>
            <a:r>
              <a:rPr lang="ru-RU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ru-RU" sz="28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слово</a:t>
            </a:r>
            <a:endParaRPr lang="ru-RU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399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105438"/>
            <a:ext cx="7243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83966" y="3068960"/>
            <a:ext cx="71760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Благодарю за внимание!</a:t>
            </a:r>
            <a:endParaRPr lang="ru-RU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839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3923928" y="4365104"/>
            <a:ext cx="453650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Грохотов Андрей Викторович</a:t>
            </a:r>
            <a:endParaRPr lang="ru-RU" sz="2000" b="1" dirty="0">
              <a:solidFill>
                <a:srgbClr val="002060"/>
              </a:solidFill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000" b="1" dirty="0" smtClean="0">
              <a:solidFill>
                <a:srgbClr val="002060"/>
              </a:solidFill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Заместитель руководителя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Управления Россельхознадзора по Забайкальскому краю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16632"/>
            <a:ext cx="81439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4" y="142852"/>
            <a:ext cx="642909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444940" y="2852936"/>
            <a:ext cx="42541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Приветственное</a:t>
            </a:r>
            <a:r>
              <a:rPr lang="ru-RU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ru-RU" sz="28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слово</a:t>
            </a:r>
            <a:endParaRPr lang="ru-RU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06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67544" y="1700808"/>
            <a:ext cx="835292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Доклад о результатах правоприменительной практики Управления Россельхознадзора по Республике Башкортостан в сфере государственного карантинного фитосанитарного надзора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16632"/>
            <a:ext cx="81439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4" y="142852"/>
            <a:ext cx="642909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 rot="10800000" flipV="1">
            <a:off x="4572000" y="4917649"/>
            <a:ext cx="38068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Петров </a:t>
            </a:r>
            <a:endParaRPr lang="ru-RU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ru-RU" sz="20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Юрий Алексеевич</a:t>
            </a:r>
            <a:endParaRPr lang="ru-RU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ru-RU" sz="20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ru-RU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Руководитель Управления</a:t>
            </a:r>
            <a:r>
              <a:rPr lang="ru-RU" b="1" spc="-1" dirty="0">
                <a:solidFill>
                  <a:srgbClr val="25406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ru-RU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516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67544" y="1700808"/>
            <a:ext cx="835292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16632"/>
            <a:ext cx="81439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4" y="142852"/>
            <a:ext cx="642909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971600" y="2564904"/>
            <a:ext cx="73448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Просмотр видеоролика</a:t>
            </a:r>
          </a:p>
          <a:p>
            <a:pPr algn="ctr"/>
            <a:r>
              <a:rPr lang="ru-RU" sz="28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«Осторожно, карантинный вредитель коричнево-мраморный клоп»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4516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10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4" y="142852"/>
            <a:ext cx="642909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892480" y="6492875"/>
            <a:ext cx="251520" cy="365125"/>
          </a:xfrm>
        </p:spPr>
        <p:txBody>
          <a:bodyPr/>
          <a:lstStyle/>
          <a:p>
            <a:fld id="{A120AF09-E37E-4D04-B26E-F515A1AEEAE5}" type="slidenum">
              <a:rPr lang="ru-RU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6</a:t>
            </a:fld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kr07\Downloads\166468_3752215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124744"/>
            <a:ext cx="4032448" cy="2736304"/>
          </a:xfrm>
          <a:prstGeom prst="rect">
            <a:avLst/>
          </a:prstGeom>
          <a:noFill/>
        </p:spPr>
      </p:pic>
      <p:pic>
        <p:nvPicPr>
          <p:cNvPr id="1027" name="Picture 3" descr="C:\Users\kr07\Downloads\amb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124744"/>
            <a:ext cx="4104456" cy="2736304"/>
          </a:xfrm>
          <a:prstGeom prst="rect">
            <a:avLst/>
          </a:prstGeom>
          <a:noFill/>
        </p:spPr>
      </p:pic>
      <p:pic>
        <p:nvPicPr>
          <p:cNvPr id="1028" name="Picture 4" descr="C:\Users\kr07\Downloads\Cuscuta_europaea_bgiu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47764" y="4221088"/>
            <a:ext cx="4428491" cy="230425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79511" y="188640"/>
            <a:ext cx="8842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Карантинные сорные растения, распространенные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территории Республики Башкортостан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3789040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Амброзия трехраздельная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60032" y="3789040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Амброзия многолетняя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71800" y="6488668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Повилика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02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10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4" y="142852"/>
            <a:ext cx="642909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892480" y="6492875"/>
            <a:ext cx="251520" cy="365125"/>
          </a:xfrm>
        </p:spPr>
        <p:txBody>
          <a:bodyPr/>
          <a:lstStyle/>
          <a:p>
            <a:fld id="{A120AF09-E37E-4D04-B26E-F515A1AEEAE5}" type="slidenum">
              <a:rPr lang="ru-RU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7</a:t>
            </a:fld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kr07\Downloads\DSC099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124744"/>
            <a:ext cx="4032448" cy="252028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11560" y="3645024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Большой еловый черный усач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C:\Users\kr07\Downloads\Monochamus_sutor_male_u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124744"/>
            <a:ext cx="3997644" cy="2520280"/>
          </a:xfrm>
          <a:prstGeom prst="rect">
            <a:avLst/>
          </a:prstGeom>
          <a:noFill/>
        </p:spPr>
      </p:pic>
      <p:pic>
        <p:nvPicPr>
          <p:cNvPr id="2052" name="Picture 4" descr="C:\Users\kr07\Downloads\1470897816_chernye-zhuki-usachi-opasnye-vrediteli-hvoi-animal-reader.ru-.ru-0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077072"/>
            <a:ext cx="4032448" cy="228828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95536" y="6381328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Восточно-сибирский хвойный усач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 descr="C:\Users\kr07\Downloads\usac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4077072"/>
            <a:ext cx="4032448" cy="2286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788024" y="3645024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Малый еловый черный усач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99992" y="6381328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Черный сосновый усач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188640"/>
            <a:ext cx="84621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Карантинные вредители леса, распространенные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территории Республики Башкортостан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02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10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4" y="142852"/>
            <a:ext cx="642909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892480" y="6492875"/>
            <a:ext cx="251520" cy="365125"/>
          </a:xfrm>
        </p:spPr>
        <p:txBody>
          <a:bodyPr/>
          <a:lstStyle/>
          <a:p>
            <a:fld id="{A120AF09-E37E-4D04-B26E-F515A1AEEAE5}" type="slidenum">
              <a:rPr lang="ru-RU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8</a:t>
            </a:fld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5928" y="341040"/>
            <a:ext cx="84621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Карантинный вредитель картофеля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kr07\Downloads\Potato_Potato_cyst_nematode_Globodera_pallida-big.jpg"/>
          <p:cNvPicPr>
            <a:picLocks noChangeAspect="1" noChangeArrowheads="1"/>
          </p:cNvPicPr>
          <p:nvPr/>
        </p:nvPicPr>
        <p:blipFill>
          <a:blip r:embed="rId5" cstate="print"/>
          <a:srcRect b="6020"/>
          <a:stretch>
            <a:fillRect/>
          </a:stretch>
        </p:blipFill>
        <p:spPr bwMode="auto">
          <a:xfrm>
            <a:off x="179512" y="1196752"/>
            <a:ext cx="4032448" cy="3096344"/>
          </a:xfrm>
          <a:prstGeom prst="rect">
            <a:avLst/>
          </a:prstGeom>
          <a:noFill/>
        </p:spPr>
      </p:pic>
      <p:pic>
        <p:nvPicPr>
          <p:cNvPr id="3075" name="Picture 3" descr="C:\Users\kr07\Downloads\2018-01-15_1433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1196752"/>
            <a:ext cx="4294060" cy="532859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23528" y="4437112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Золотистая картофельная нематода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02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sselkhoznadzor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14281" y="105438"/>
            <a:ext cx="87154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Карантинное фитосанитарное состояние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Республики Башкортостан 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(по состоянию на 01.01.2018 г.)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3952923"/>
              </p:ext>
            </p:extLst>
          </p:nvPr>
        </p:nvGraphicFramePr>
        <p:xfrm>
          <a:off x="107504" y="1102018"/>
          <a:ext cx="4176464" cy="56060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14335"/>
                <a:gridCol w="2062129"/>
              </a:tblGrid>
              <a:tr h="720158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Карантинный объект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заражения (тыс.га)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014322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Золотистая картофельная нематода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9,2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7092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Амброзия трехраздельная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139,6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7092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Амброзия многолетняя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24,7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546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Повилики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22,8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7092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Черный сосновый усач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1317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7092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Малый черный еловый  усач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806,6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7092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Большой черный еловый  усач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504,7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20158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Восточно-сибирский хвойный усач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44,2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362408053"/>
              </p:ext>
            </p:extLst>
          </p:nvPr>
        </p:nvGraphicFramePr>
        <p:xfrm>
          <a:off x="4427983" y="1740297"/>
          <a:ext cx="4646925" cy="4929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354385" y="1124744"/>
            <a:ext cx="4720524" cy="6155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700" dirty="0" smtClean="0">
                <a:solidFill>
                  <a:prstClr val="black"/>
                </a:solidFill>
              </a:rPr>
              <a:t>Упразднение карантинных фитосанитарных зон, отмена карантинных фитосанитарных режимов</a:t>
            </a:r>
            <a:endParaRPr lang="ru-RU" sz="1700" dirty="0">
              <a:solidFill>
                <a:prstClr val="black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48464" y="6525344"/>
            <a:ext cx="395536" cy="332656"/>
          </a:xfrm>
        </p:spPr>
        <p:txBody>
          <a:bodyPr/>
          <a:lstStyle/>
          <a:p>
            <a:fld id="{A120AF09-E37E-4D04-B26E-F515A1AEEAE5}" type="slidenum">
              <a:rPr lang="ru-RU" smtClean="0">
                <a:solidFill>
                  <a:schemeClr val="tx1"/>
                </a:solidFill>
              </a:rPr>
              <a:pPr/>
              <a:t>9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8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4611</TotalTime>
  <Words>1060</Words>
  <Application>Microsoft Office PowerPoint</Application>
  <PresentationFormat>Экран (4:3)</PresentationFormat>
  <Paragraphs>151</Paragraphs>
  <Slides>20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Тема Office</vt:lpstr>
      <vt:lpstr>1_Тема Office</vt:lpstr>
      <vt:lpstr>12_Тема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 работ по карантинному фитосанитарному обеззараживанию</vt:lpstr>
      <vt:lpstr>Виды работ по карантинному фитосанитарному обеззараживанию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 итогах работы управления Федеральной службы по ветеринарному и фитосанитарному надзору за 9 месяцев 2017 года.</dc:title>
  <dc:creator>Ишбаев Эмиль</dc:creator>
  <cp:lastModifiedBy>Петров</cp:lastModifiedBy>
  <cp:revision>355</cp:revision>
  <cp:lastPrinted>2018-07-05T06:01:47Z</cp:lastPrinted>
  <dcterms:created xsi:type="dcterms:W3CDTF">2017-09-23T05:07:09Z</dcterms:created>
  <dcterms:modified xsi:type="dcterms:W3CDTF">2018-07-06T03:51:53Z</dcterms:modified>
</cp:coreProperties>
</file>